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Lst>
  <p:sldSz cx="9144000" cy="6858000" type="screen4x3"/>
  <p:notesSz cx="6858000" cy="9144000"/>
  <p:defaultTextStyle>
    <a:defPPr>
      <a:defRPr lang="en-US"/>
    </a:defPPr>
    <a:lvl1pPr algn="l" rtl="0" eaLnBrk="0" fontAlgn="base" hangingPunct="0">
      <a:spcBef>
        <a:spcPct val="0"/>
      </a:spcBef>
      <a:spcAft>
        <a:spcPct val="0"/>
      </a:spcAft>
      <a:defRPr sz="2800" b="1" kern="1200">
        <a:solidFill>
          <a:schemeClr val="tx1"/>
        </a:solidFill>
        <a:latin typeface="Times New Roman" pitchFamily="18" charset="0"/>
        <a:ea typeface="+mn-ea"/>
        <a:cs typeface="Arial" charset="0"/>
      </a:defRPr>
    </a:lvl1pPr>
    <a:lvl2pPr marL="457200" algn="l" rtl="0" eaLnBrk="0" fontAlgn="base" hangingPunct="0">
      <a:spcBef>
        <a:spcPct val="0"/>
      </a:spcBef>
      <a:spcAft>
        <a:spcPct val="0"/>
      </a:spcAft>
      <a:defRPr sz="2800" b="1" kern="1200">
        <a:solidFill>
          <a:schemeClr val="tx1"/>
        </a:solidFill>
        <a:latin typeface="Times New Roman" pitchFamily="18" charset="0"/>
        <a:ea typeface="+mn-ea"/>
        <a:cs typeface="Arial" charset="0"/>
      </a:defRPr>
    </a:lvl2pPr>
    <a:lvl3pPr marL="914400" algn="l" rtl="0" eaLnBrk="0" fontAlgn="base" hangingPunct="0">
      <a:spcBef>
        <a:spcPct val="0"/>
      </a:spcBef>
      <a:spcAft>
        <a:spcPct val="0"/>
      </a:spcAft>
      <a:defRPr sz="2800" b="1" kern="1200">
        <a:solidFill>
          <a:schemeClr val="tx1"/>
        </a:solidFill>
        <a:latin typeface="Times New Roman" pitchFamily="18" charset="0"/>
        <a:ea typeface="+mn-ea"/>
        <a:cs typeface="Arial" charset="0"/>
      </a:defRPr>
    </a:lvl3pPr>
    <a:lvl4pPr marL="1371600" algn="l" rtl="0" eaLnBrk="0" fontAlgn="base" hangingPunct="0">
      <a:spcBef>
        <a:spcPct val="0"/>
      </a:spcBef>
      <a:spcAft>
        <a:spcPct val="0"/>
      </a:spcAft>
      <a:defRPr sz="2800" b="1" kern="1200">
        <a:solidFill>
          <a:schemeClr val="tx1"/>
        </a:solidFill>
        <a:latin typeface="Times New Roman" pitchFamily="18" charset="0"/>
        <a:ea typeface="+mn-ea"/>
        <a:cs typeface="Arial" charset="0"/>
      </a:defRPr>
    </a:lvl4pPr>
    <a:lvl5pPr marL="1828800" algn="l" rtl="0" eaLnBrk="0" fontAlgn="base" hangingPunct="0">
      <a:spcBef>
        <a:spcPct val="0"/>
      </a:spcBef>
      <a:spcAft>
        <a:spcPct val="0"/>
      </a:spcAft>
      <a:defRPr sz="2800" b="1" kern="1200">
        <a:solidFill>
          <a:schemeClr val="tx1"/>
        </a:solidFill>
        <a:latin typeface="Times New Roman" pitchFamily="18" charset="0"/>
        <a:ea typeface="+mn-ea"/>
        <a:cs typeface="Arial" charset="0"/>
      </a:defRPr>
    </a:lvl5pPr>
    <a:lvl6pPr marL="2286000" algn="l" defTabSz="914400" rtl="0" eaLnBrk="1" latinLnBrk="0" hangingPunct="1">
      <a:defRPr sz="2800" b="1" kern="1200">
        <a:solidFill>
          <a:schemeClr val="tx1"/>
        </a:solidFill>
        <a:latin typeface="Times New Roman" pitchFamily="18" charset="0"/>
        <a:ea typeface="+mn-ea"/>
        <a:cs typeface="Arial" charset="0"/>
      </a:defRPr>
    </a:lvl6pPr>
    <a:lvl7pPr marL="2743200" algn="l" defTabSz="914400" rtl="0" eaLnBrk="1" latinLnBrk="0" hangingPunct="1">
      <a:defRPr sz="2800" b="1" kern="1200">
        <a:solidFill>
          <a:schemeClr val="tx1"/>
        </a:solidFill>
        <a:latin typeface="Times New Roman" pitchFamily="18" charset="0"/>
        <a:ea typeface="+mn-ea"/>
        <a:cs typeface="Arial" charset="0"/>
      </a:defRPr>
    </a:lvl7pPr>
    <a:lvl8pPr marL="3200400" algn="l" defTabSz="914400" rtl="0" eaLnBrk="1" latinLnBrk="0" hangingPunct="1">
      <a:defRPr sz="2800" b="1" kern="1200">
        <a:solidFill>
          <a:schemeClr val="tx1"/>
        </a:solidFill>
        <a:latin typeface="Times New Roman" pitchFamily="18" charset="0"/>
        <a:ea typeface="+mn-ea"/>
        <a:cs typeface="Arial" charset="0"/>
      </a:defRPr>
    </a:lvl8pPr>
    <a:lvl9pPr marL="3657600" algn="l" defTabSz="914400" rtl="0" eaLnBrk="1" latinLnBrk="0" hangingPunct="1">
      <a:defRPr sz="2800" b="1"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5F5F5F"/>
    <a:srgbClr val="80808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1032"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2895600"/>
            <a:ext cx="7391400" cy="838200"/>
          </a:xfrm>
        </p:spPr>
        <p:txBody>
          <a:bodyPr/>
          <a:lstStyle>
            <a:lvl1pPr>
              <a:defRPr/>
            </a:lvl1pPr>
          </a:lstStyle>
          <a:p>
            <a:r>
              <a:rPr lang="en-US"/>
              <a:t>Click to edit Master title style</a:t>
            </a:r>
          </a:p>
        </p:txBody>
      </p:sp>
      <p:sp>
        <p:nvSpPr>
          <p:cNvPr id="2051" name="Rectangle 3"/>
          <p:cNvSpPr>
            <a:spLocks noGrp="1" noChangeArrowheads="1"/>
          </p:cNvSpPr>
          <p:nvPr>
            <p:ph type="subTitle" idx="1"/>
          </p:nvPr>
        </p:nvSpPr>
        <p:spPr>
          <a:xfrm>
            <a:off x="0" y="3733800"/>
            <a:ext cx="7391400" cy="609600"/>
          </a:xfrm>
        </p:spPr>
        <p:txBody>
          <a:bodyPr/>
          <a:lstStyle>
            <a:lvl1pPr marL="0" indent="0" algn="ctr">
              <a:buFont typeface="Wingdings" pitchFamily="2" charset="2"/>
              <a:buNone/>
              <a:defRPr sz="2400" b="1">
                <a:solidFill>
                  <a:schemeClr val="tx1"/>
                </a:solidFill>
              </a:defRPr>
            </a:lvl1pPr>
          </a:lstStyle>
          <a:p>
            <a:r>
              <a:rPr lang="en-US"/>
              <a:t>Click to edit Master subtitle style</a:t>
            </a:r>
          </a:p>
        </p:txBody>
      </p:sp>
      <p:sp>
        <p:nvSpPr>
          <p:cNvPr id="2052" name="Rectangle 4"/>
          <p:cNvSpPr>
            <a:spLocks noGrp="1" noChangeArrowheads="1"/>
          </p:cNvSpPr>
          <p:nvPr>
            <p:ph type="dt" sz="half" idx="2"/>
          </p:nvPr>
        </p:nvSpPr>
        <p:spPr/>
        <p:txBody>
          <a:bodyPr/>
          <a:lstStyle>
            <a:lvl1pPr>
              <a:defRPr/>
            </a:lvl1pPr>
          </a:lstStyle>
          <a:p>
            <a:endParaRPr lang="en-US"/>
          </a:p>
        </p:txBody>
      </p:sp>
      <p:sp>
        <p:nvSpPr>
          <p:cNvPr id="2053" name="Rectangle 5"/>
          <p:cNvSpPr>
            <a:spLocks noGrp="1" noChangeArrowheads="1"/>
          </p:cNvSpPr>
          <p:nvPr>
            <p:ph type="ftr" sz="quarter" idx="3"/>
          </p:nvPr>
        </p:nvSpPr>
        <p:spPr/>
        <p:txBody>
          <a:bodyPr/>
          <a:lstStyle>
            <a:lvl1pPr>
              <a:defRPr/>
            </a:lvl1pPr>
          </a:lstStyle>
          <a:p>
            <a:endParaRPr lang="en-US"/>
          </a:p>
        </p:txBody>
      </p:sp>
      <p:sp>
        <p:nvSpPr>
          <p:cNvPr id="2054" name="Rectangle 6"/>
          <p:cNvSpPr>
            <a:spLocks noGrp="1" noChangeArrowheads="1"/>
          </p:cNvSpPr>
          <p:nvPr>
            <p:ph type="sldNum" sz="quarter" idx="4"/>
          </p:nvPr>
        </p:nvSpPr>
        <p:spPr/>
        <p:txBody>
          <a:bodyPr/>
          <a:lstStyle>
            <a:lvl1pPr>
              <a:defRPr/>
            </a:lvl1pPr>
          </a:lstStyle>
          <a:p>
            <a:fld id="{26AE8545-E3AE-4F98-B5CC-592A29EE4DCB}" type="slidenum">
              <a:rPr lang="en-US"/>
              <a:pPr/>
              <a:t>‹#›</a:t>
            </a:fld>
            <a:endParaRPr lang="en-US"/>
          </a:p>
        </p:txBody>
      </p:sp>
    </p:spTree>
  </p:cSld>
  <p:clrMapOvr>
    <a:masterClrMapping/>
  </p:clrMapOvr>
  <p:transition spd="slow">
    <p:spli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AEB676F-672C-416C-B488-455ED0D2BA34}" type="slidenum">
              <a:rPr lang="en-US"/>
              <a:pPr/>
              <a:t>‹#›</a:t>
            </a:fld>
            <a:endParaRPr lang="en-US"/>
          </a:p>
        </p:txBody>
      </p:sp>
    </p:spTree>
  </p:cSld>
  <p:clrMapOvr>
    <a:masterClrMapping/>
  </p:clrMapOvr>
  <p:transition spd="slow">
    <p:spli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2705824-D9F2-4281-851A-A77DE58DCC7A}" type="slidenum">
              <a:rPr lang="en-US"/>
              <a:pPr/>
              <a:t>‹#›</a:t>
            </a:fld>
            <a:endParaRPr lang="en-US"/>
          </a:p>
        </p:txBody>
      </p:sp>
    </p:spTree>
  </p:cSld>
  <p:clrMapOvr>
    <a:masterClrMapping/>
  </p:clrMapOvr>
  <p:transition spd="slow">
    <p:spli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600200" y="914400"/>
            <a:ext cx="3467100" cy="5211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914400"/>
            <a:ext cx="3467100" cy="5211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534150"/>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534150"/>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534150"/>
            <a:ext cx="2133600" cy="476250"/>
          </a:xfrm>
        </p:spPr>
        <p:txBody>
          <a:bodyPr/>
          <a:lstStyle>
            <a:lvl1pPr>
              <a:defRPr/>
            </a:lvl1pPr>
          </a:lstStyle>
          <a:p>
            <a:fld id="{72054E44-9F63-4D2C-B989-D4A636C544FB}" type="slidenum">
              <a:rPr lang="en-US"/>
              <a:pPr/>
              <a:t>‹#›</a:t>
            </a:fld>
            <a:endParaRPr lang="en-US"/>
          </a:p>
        </p:txBody>
      </p:sp>
    </p:spTree>
  </p:cSld>
  <p:clrMapOvr>
    <a:masterClrMapping/>
  </p:clrMapOvr>
  <p:transition spd="slow">
    <p:spli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600200" y="914400"/>
            <a:ext cx="7086600" cy="25288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00200" y="3595688"/>
            <a:ext cx="7086600" cy="2530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534150"/>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534150"/>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534150"/>
            <a:ext cx="2133600" cy="476250"/>
          </a:xfrm>
        </p:spPr>
        <p:txBody>
          <a:bodyPr/>
          <a:lstStyle>
            <a:lvl1pPr>
              <a:defRPr/>
            </a:lvl1pPr>
          </a:lstStyle>
          <a:p>
            <a:fld id="{2866AE78-3746-4A8B-8EA1-F166ABD18E9F}" type="slidenum">
              <a:rPr lang="en-US"/>
              <a:pPr/>
              <a:t>‹#›</a:t>
            </a:fld>
            <a:endParaRPr lang="en-US"/>
          </a:p>
        </p:txBody>
      </p:sp>
    </p:spTree>
  </p:cSld>
  <p:clrMapOvr>
    <a:masterClrMapping/>
  </p:clrMapOvr>
  <p:transition spd="slow">
    <p:spli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600200" y="914400"/>
            <a:ext cx="3467100" cy="5211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219700" y="914400"/>
            <a:ext cx="3467100" cy="25288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219700" y="3595688"/>
            <a:ext cx="3467100" cy="2530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534150"/>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534150"/>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534150"/>
            <a:ext cx="2133600" cy="476250"/>
          </a:xfrm>
        </p:spPr>
        <p:txBody>
          <a:bodyPr/>
          <a:lstStyle>
            <a:lvl1pPr>
              <a:defRPr/>
            </a:lvl1pPr>
          </a:lstStyle>
          <a:p>
            <a:fld id="{3905CDE5-E497-49A5-B6B2-8C6588DA9E2F}" type="slidenum">
              <a:rPr lang="en-US"/>
              <a:pPr/>
              <a:t>‹#›</a:t>
            </a:fld>
            <a:endParaRPr lang="en-US"/>
          </a:p>
        </p:txBody>
      </p:sp>
    </p:spTree>
  </p:cSld>
  <p:clrMapOvr>
    <a:masterClrMapping/>
  </p:clrMapOvr>
  <p:transition spd="slow">
    <p:spli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439DA8B-08A9-4021-8314-407E8710C555}" type="slidenum">
              <a:rPr lang="en-US"/>
              <a:pPr/>
              <a:t>‹#›</a:t>
            </a:fld>
            <a:endParaRPr lang="en-US"/>
          </a:p>
        </p:txBody>
      </p:sp>
    </p:spTree>
  </p:cSld>
  <p:clrMapOvr>
    <a:masterClrMapping/>
  </p:clrMapOvr>
  <p:transition spd="slow">
    <p:spli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AEE63E8-6B71-4BA5-A9C1-A03AB69E719D}" type="slidenum">
              <a:rPr lang="en-US"/>
              <a:pPr/>
              <a:t>‹#›</a:t>
            </a:fld>
            <a:endParaRPr lang="en-US"/>
          </a:p>
        </p:txBody>
      </p:sp>
    </p:spTree>
  </p:cSld>
  <p:clrMapOvr>
    <a:masterClrMapping/>
  </p:clrMapOvr>
  <p:transition spd="slow">
    <p:spli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00200" y="914400"/>
            <a:ext cx="34671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914400"/>
            <a:ext cx="34671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AF8A286-9E33-43E7-A565-0448A2CD449D}" type="slidenum">
              <a:rPr lang="en-US"/>
              <a:pPr/>
              <a:t>‹#›</a:t>
            </a:fld>
            <a:endParaRPr lang="en-US"/>
          </a:p>
        </p:txBody>
      </p:sp>
    </p:spTree>
  </p:cSld>
  <p:clrMapOvr>
    <a:masterClrMapping/>
  </p:clrMapOvr>
  <p:transition spd="slow">
    <p:spli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5BB4D0D-010B-4C00-8024-316CED6695E1}" type="slidenum">
              <a:rPr lang="en-US"/>
              <a:pPr/>
              <a:t>‹#›</a:t>
            </a:fld>
            <a:endParaRPr lang="en-US"/>
          </a:p>
        </p:txBody>
      </p:sp>
    </p:spTree>
  </p:cSld>
  <p:clrMapOvr>
    <a:masterClrMapping/>
  </p:clrMapOvr>
  <p:transition spd="slow">
    <p:spli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CA23914-A4D2-4F60-9E34-7C16ED5D13BB}" type="slidenum">
              <a:rPr lang="en-US"/>
              <a:pPr/>
              <a:t>‹#›</a:t>
            </a:fld>
            <a:endParaRPr lang="en-US"/>
          </a:p>
        </p:txBody>
      </p:sp>
    </p:spTree>
  </p:cSld>
  <p:clrMapOvr>
    <a:masterClrMapping/>
  </p:clrMapOvr>
  <p:transition spd="slow">
    <p:spli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9F6A5F8-CDC4-49E6-AABD-FCD44DA16ED6}" type="slidenum">
              <a:rPr lang="en-US"/>
              <a:pPr/>
              <a:t>‹#›</a:t>
            </a:fld>
            <a:endParaRPr lang="en-US"/>
          </a:p>
        </p:txBody>
      </p:sp>
    </p:spTree>
  </p:cSld>
  <p:clrMapOvr>
    <a:masterClrMapping/>
  </p:clrMapOvr>
  <p:transition spd="slow">
    <p:spli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2092F6B-CF82-4B7D-BE7D-E43F6E9CD39D}" type="slidenum">
              <a:rPr lang="en-US"/>
              <a:pPr/>
              <a:t>‹#›</a:t>
            </a:fld>
            <a:endParaRPr lang="en-US"/>
          </a:p>
        </p:txBody>
      </p:sp>
    </p:spTree>
  </p:cSld>
  <p:clrMapOvr>
    <a:masterClrMapping/>
  </p:clrMapOvr>
  <p:transition spd="slow">
    <p:spli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CDEE8E3-C909-439C-87FB-05C380B75E25}" type="slidenum">
              <a:rPr lang="en-US"/>
              <a:pPr/>
              <a:t>‹#›</a:t>
            </a:fld>
            <a:endParaRPr lang="en-US"/>
          </a:p>
        </p:txBody>
      </p:sp>
    </p:spTree>
  </p:cSld>
  <p:clrMapOvr>
    <a:masterClrMapping/>
  </p:clrMapOvr>
  <p:transition spd="slow">
    <p:spli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600200" y="914400"/>
            <a:ext cx="7086600" cy="5211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5341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defRPr>
            </a:lvl1pPr>
          </a:lstStyle>
          <a:p>
            <a:endParaRPr lang="en-US"/>
          </a:p>
        </p:txBody>
      </p:sp>
      <p:sp>
        <p:nvSpPr>
          <p:cNvPr id="1029" name="Rectangle 5"/>
          <p:cNvSpPr>
            <a:spLocks noGrp="1" noChangeArrowheads="1"/>
          </p:cNvSpPr>
          <p:nvPr>
            <p:ph type="ftr" sz="quarter" idx="3"/>
          </p:nvPr>
        </p:nvSpPr>
        <p:spPr bwMode="auto">
          <a:xfrm>
            <a:off x="3124200" y="65341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defRPr>
            </a:lvl1pPr>
          </a:lstStyle>
          <a:p>
            <a:endParaRPr lang="en-US"/>
          </a:p>
        </p:txBody>
      </p:sp>
      <p:sp>
        <p:nvSpPr>
          <p:cNvPr id="1030" name="Rectangle 6"/>
          <p:cNvSpPr>
            <a:spLocks noGrp="1" noChangeArrowheads="1"/>
          </p:cNvSpPr>
          <p:nvPr>
            <p:ph type="sldNum" sz="quarter" idx="4"/>
          </p:nvPr>
        </p:nvSpPr>
        <p:spPr bwMode="auto">
          <a:xfrm>
            <a:off x="6553200" y="65341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latin typeface="Arial" charset="0"/>
              </a:defRPr>
            </a:lvl1pPr>
          </a:lstStyle>
          <a:p>
            <a:fld id="{793EE58A-067C-4382-87EB-5730D1EE16CD}"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split/>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Century Gothic" pitchFamily="34" charset="0"/>
          <a:cs typeface="Arial" charset="0"/>
        </a:defRPr>
      </a:lvl2pPr>
      <a:lvl3pPr algn="ctr" rtl="0" fontAlgn="base">
        <a:spcBef>
          <a:spcPct val="0"/>
        </a:spcBef>
        <a:spcAft>
          <a:spcPct val="0"/>
        </a:spcAft>
        <a:defRPr sz="4400">
          <a:solidFill>
            <a:schemeClr val="tx2"/>
          </a:solidFill>
          <a:latin typeface="Century Gothic" pitchFamily="34" charset="0"/>
          <a:cs typeface="Arial" charset="0"/>
        </a:defRPr>
      </a:lvl3pPr>
      <a:lvl4pPr algn="ctr" rtl="0" fontAlgn="base">
        <a:spcBef>
          <a:spcPct val="0"/>
        </a:spcBef>
        <a:spcAft>
          <a:spcPct val="0"/>
        </a:spcAft>
        <a:defRPr sz="4400">
          <a:solidFill>
            <a:schemeClr val="tx2"/>
          </a:solidFill>
          <a:latin typeface="Century Gothic" pitchFamily="34" charset="0"/>
          <a:cs typeface="Arial" charset="0"/>
        </a:defRPr>
      </a:lvl4pPr>
      <a:lvl5pPr algn="ctr" rtl="0" fontAlgn="base">
        <a:spcBef>
          <a:spcPct val="0"/>
        </a:spcBef>
        <a:spcAft>
          <a:spcPct val="0"/>
        </a:spcAft>
        <a:defRPr sz="4400">
          <a:solidFill>
            <a:schemeClr val="tx2"/>
          </a:solidFill>
          <a:latin typeface="Century Gothic" pitchFamily="34" charset="0"/>
          <a:cs typeface="Arial" charset="0"/>
        </a:defRPr>
      </a:lvl5pPr>
      <a:lvl6pPr marL="457200" algn="ctr" rtl="0" fontAlgn="base">
        <a:spcBef>
          <a:spcPct val="0"/>
        </a:spcBef>
        <a:spcAft>
          <a:spcPct val="0"/>
        </a:spcAft>
        <a:defRPr sz="4400">
          <a:solidFill>
            <a:schemeClr val="tx2"/>
          </a:solidFill>
          <a:latin typeface="Century Gothic" pitchFamily="34" charset="0"/>
          <a:cs typeface="Arial" charset="0"/>
        </a:defRPr>
      </a:lvl6pPr>
      <a:lvl7pPr marL="914400" algn="ctr" rtl="0" fontAlgn="base">
        <a:spcBef>
          <a:spcPct val="0"/>
        </a:spcBef>
        <a:spcAft>
          <a:spcPct val="0"/>
        </a:spcAft>
        <a:defRPr sz="4400">
          <a:solidFill>
            <a:schemeClr val="tx2"/>
          </a:solidFill>
          <a:latin typeface="Century Gothic" pitchFamily="34" charset="0"/>
          <a:cs typeface="Arial" charset="0"/>
        </a:defRPr>
      </a:lvl7pPr>
      <a:lvl8pPr marL="1371600" algn="ctr" rtl="0" fontAlgn="base">
        <a:spcBef>
          <a:spcPct val="0"/>
        </a:spcBef>
        <a:spcAft>
          <a:spcPct val="0"/>
        </a:spcAft>
        <a:defRPr sz="4400">
          <a:solidFill>
            <a:schemeClr val="tx2"/>
          </a:solidFill>
          <a:latin typeface="Century Gothic" pitchFamily="34" charset="0"/>
          <a:cs typeface="Arial" charset="0"/>
        </a:defRPr>
      </a:lvl8pPr>
      <a:lvl9pPr marL="1828800" algn="ctr" rtl="0" fontAlgn="base">
        <a:spcBef>
          <a:spcPct val="0"/>
        </a:spcBef>
        <a:spcAft>
          <a:spcPct val="0"/>
        </a:spcAft>
        <a:defRPr sz="4400">
          <a:solidFill>
            <a:schemeClr val="tx2"/>
          </a:solidFill>
          <a:latin typeface="Century Gothic" pitchFamily="34" charset="0"/>
          <a:cs typeface="Arial" charset="0"/>
        </a:defRPr>
      </a:lvl9pPr>
    </p:titleStyle>
    <p:bodyStyle>
      <a:lvl1pPr marL="342900" indent="-342900" algn="l" rtl="0" fontAlgn="base">
        <a:spcBef>
          <a:spcPct val="20000"/>
        </a:spcBef>
        <a:spcAft>
          <a:spcPct val="0"/>
        </a:spcAft>
        <a:buFont typeface="Wingdings" pitchFamily="2" charset="2"/>
        <a:buChar char="v"/>
        <a:defRPr sz="3200">
          <a:solidFill>
            <a:srgbClr val="000000"/>
          </a:solidFill>
          <a:latin typeface="+mn-lt"/>
          <a:ea typeface="+mn-ea"/>
          <a:cs typeface="+mn-cs"/>
        </a:defRPr>
      </a:lvl1pPr>
      <a:lvl2pPr marL="742950" indent="-285750" algn="l" rtl="0" fontAlgn="base">
        <a:spcBef>
          <a:spcPct val="20000"/>
        </a:spcBef>
        <a:spcAft>
          <a:spcPct val="0"/>
        </a:spcAft>
        <a:buFont typeface="Wingdings" pitchFamily="2" charset="2"/>
        <a:buChar char="v"/>
        <a:defRPr sz="2800">
          <a:solidFill>
            <a:srgbClr val="000000"/>
          </a:solidFill>
          <a:latin typeface="+mn-lt"/>
          <a:cs typeface="+mn-cs"/>
        </a:defRPr>
      </a:lvl2pPr>
      <a:lvl3pPr marL="1143000" indent="-228600" algn="l" rtl="0" fontAlgn="base">
        <a:spcBef>
          <a:spcPct val="20000"/>
        </a:spcBef>
        <a:spcAft>
          <a:spcPct val="0"/>
        </a:spcAft>
        <a:buFont typeface="Wingdings" pitchFamily="2" charset="2"/>
        <a:buChar char="v"/>
        <a:defRPr sz="2400">
          <a:solidFill>
            <a:srgbClr val="000000"/>
          </a:solidFill>
          <a:latin typeface="+mn-lt"/>
          <a:cs typeface="+mn-cs"/>
        </a:defRPr>
      </a:lvl3pPr>
      <a:lvl4pPr marL="1600200" indent="-228600" algn="l" rtl="0" fontAlgn="base">
        <a:spcBef>
          <a:spcPct val="20000"/>
        </a:spcBef>
        <a:spcAft>
          <a:spcPct val="0"/>
        </a:spcAft>
        <a:buFont typeface="Wingdings" pitchFamily="2" charset="2"/>
        <a:buChar char="v"/>
        <a:defRPr sz="2000">
          <a:solidFill>
            <a:srgbClr val="000000"/>
          </a:solidFill>
          <a:latin typeface="+mn-lt"/>
          <a:cs typeface="+mn-cs"/>
        </a:defRPr>
      </a:lvl4pPr>
      <a:lvl5pPr marL="2057400" indent="-228600" algn="l" rtl="0" fontAlgn="base">
        <a:spcBef>
          <a:spcPct val="20000"/>
        </a:spcBef>
        <a:spcAft>
          <a:spcPct val="0"/>
        </a:spcAft>
        <a:buFont typeface="Wingdings" pitchFamily="2" charset="2"/>
        <a:buChar char="v"/>
        <a:defRPr sz="2000">
          <a:solidFill>
            <a:srgbClr val="000000"/>
          </a:solidFill>
          <a:latin typeface="+mn-lt"/>
          <a:cs typeface="+mn-cs"/>
        </a:defRPr>
      </a:lvl5pPr>
      <a:lvl6pPr marL="2514600" indent="-228600" algn="l" rtl="0" fontAlgn="base">
        <a:spcBef>
          <a:spcPct val="20000"/>
        </a:spcBef>
        <a:spcAft>
          <a:spcPct val="0"/>
        </a:spcAft>
        <a:buFont typeface="Wingdings" pitchFamily="2" charset="2"/>
        <a:buChar char="v"/>
        <a:defRPr sz="2000">
          <a:solidFill>
            <a:srgbClr val="000000"/>
          </a:solidFill>
          <a:latin typeface="+mn-lt"/>
          <a:cs typeface="+mn-cs"/>
        </a:defRPr>
      </a:lvl6pPr>
      <a:lvl7pPr marL="2971800" indent="-228600" algn="l" rtl="0" fontAlgn="base">
        <a:spcBef>
          <a:spcPct val="20000"/>
        </a:spcBef>
        <a:spcAft>
          <a:spcPct val="0"/>
        </a:spcAft>
        <a:buFont typeface="Wingdings" pitchFamily="2" charset="2"/>
        <a:buChar char="v"/>
        <a:defRPr sz="2000">
          <a:solidFill>
            <a:srgbClr val="000000"/>
          </a:solidFill>
          <a:latin typeface="+mn-lt"/>
          <a:cs typeface="+mn-cs"/>
        </a:defRPr>
      </a:lvl7pPr>
      <a:lvl8pPr marL="3429000" indent="-228600" algn="l" rtl="0" fontAlgn="base">
        <a:spcBef>
          <a:spcPct val="20000"/>
        </a:spcBef>
        <a:spcAft>
          <a:spcPct val="0"/>
        </a:spcAft>
        <a:buFont typeface="Wingdings" pitchFamily="2" charset="2"/>
        <a:buChar char="v"/>
        <a:defRPr sz="2000">
          <a:solidFill>
            <a:srgbClr val="000000"/>
          </a:solidFill>
          <a:latin typeface="+mn-lt"/>
          <a:cs typeface="+mn-cs"/>
        </a:defRPr>
      </a:lvl8pPr>
      <a:lvl9pPr marL="3886200" indent="-228600" algn="l" rtl="0" fontAlgn="base">
        <a:spcBef>
          <a:spcPct val="20000"/>
        </a:spcBef>
        <a:spcAft>
          <a:spcPct val="0"/>
        </a:spcAft>
        <a:buFont typeface="Wingdings" pitchFamily="2" charset="2"/>
        <a:buChar char="v"/>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starlocket.mid"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www.dir.ca.gov/YoungWorker/YouthLaborExhibit/YWExhibit1.htm#body" TargetMode="Externa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www.historyplace.com/unitedstates/childlabor/index.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458788" y="2797175"/>
            <a:ext cx="7864476" cy="1504950"/>
            <a:chOff x="-289" y="1762"/>
            <a:chExt cx="4954" cy="948"/>
          </a:xfrm>
        </p:grpSpPr>
        <p:sp>
          <p:nvSpPr>
            <p:cNvPr id="3075"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3076"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3077"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3078" name="Rectangle 6"/>
          <p:cNvSpPr>
            <a:spLocks noGrp="1" noChangeArrowheads="1"/>
          </p:cNvSpPr>
          <p:nvPr>
            <p:ph type="ctrTitle"/>
          </p:nvPr>
        </p:nvSpPr>
        <p:spPr/>
        <p:txBody>
          <a:bodyPr/>
          <a:lstStyle/>
          <a:p>
            <a:r>
              <a:rPr lang="en-US" sz="5400"/>
              <a:t>Child Labor</a:t>
            </a:r>
          </a:p>
        </p:txBody>
      </p:sp>
      <p:sp>
        <p:nvSpPr>
          <p:cNvPr id="3079" name="Rectangle 7"/>
          <p:cNvSpPr>
            <a:spLocks noGrp="1" noChangeArrowheads="1"/>
          </p:cNvSpPr>
          <p:nvPr>
            <p:ph type="subTitle" idx="1"/>
          </p:nvPr>
        </p:nvSpPr>
        <p:spPr/>
        <p:txBody>
          <a:bodyPr/>
          <a:lstStyle/>
          <a:p>
            <a:r>
              <a:rPr lang="en-US" sz="2000" b="0"/>
              <a:t>As Seen Through the Photographs of Louis Wikes Hine</a:t>
            </a:r>
          </a:p>
        </p:txBody>
      </p:sp>
      <p:pic>
        <p:nvPicPr>
          <p:cNvPr id="3080" name="starlocket.mid">
            <a:hlinkClick r:id="" action="ppaction://media"/>
          </p:cNvPr>
          <p:cNvPicPr>
            <a:picLocks noRot="1" noChangeAspect="1" noChangeArrowheads="1"/>
          </p:cNvPicPr>
          <p:nvPr>
            <a:audioFile r:link="rId1"/>
          </p:nvPr>
        </p:nvPicPr>
        <p:blipFill>
          <a:blip r:embed="rId3" cstate="print"/>
          <a:srcRect/>
          <a:stretch>
            <a:fillRect/>
          </a:stretch>
        </p:blipFill>
        <p:spPr bwMode="auto">
          <a:xfrm>
            <a:off x="8682038" y="6456363"/>
            <a:ext cx="244475" cy="244475"/>
          </a:xfrm>
          <a:prstGeom prst="rect">
            <a:avLst/>
          </a:prstGeom>
          <a:noFill/>
        </p:spPr>
      </p:pic>
      <p:sp>
        <p:nvSpPr>
          <p:cNvPr id="3081" name="Text Box 9"/>
          <p:cNvSpPr txBox="1">
            <a:spLocks noChangeArrowheads="1"/>
          </p:cNvSpPr>
          <p:nvPr/>
        </p:nvSpPr>
        <p:spPr bwMode="auto">
          <a:xfrm>
            <a:off x="5810250" y="1604963"/>
            <a:ext cx="1222375" cy="519112"/>
          </a:xfrm>
          <a:prstGeom prst="rect">
            <a:avLst/>
          </a:prstGeom>
          <a:noFill/>
          <a:ln w="9525">
            <a:noFill/>
            <a:miter lim="800000"/>
            <a:headEnd/>
            <a:tailEnd/>
          </a:ln>
          <a:effectLst/>
        </p:spPr>
        <p:txBody>
          <a:bodyPr>
            <a:spAutoFit/>
          </a:bodyPr>
          <a:lstStyle/>
          <a:p>
            <a:pPr>
              <a:spcBef>
                <a:spcPct val="50000"/>
              </a:spcBef>
            </a:pPr>
            <a:endParaRPr lang="en-US"/>
          </a:p>
        </p:txBody>
      </p:sp>
    </p:spTree>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08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000" numSld="99" showWhenStopped="0">
                <p:cTn id="7" repeatCount="indefinite" fill="remove" display="0">
                  <p:stCondLst>
                    <p:cond delay="indefinite"/>
                  </p:stCondLst>
                  <p:endCondLst>
                    <p:cond evt="onPrev" delay="0">
                      <p:tgtEl>
                        <p:sldTgt/>
                      </p:tgtEl>
                    </p:cond>
                    <p:cond evt="onStopAudio" delay="0">
                      <p:tgtEl>
                        <p:sldTgt/>
                      </p:tgtEl>
                    </p:cond>
                  </p:endCondLst>
                </p:cTn>
                <p:tgtEl>
                  <p:spTgt spid="308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sz="half" idx="2"/>
          </p:nvPr>
        </p:nvSpPr>
        <p:spPr>
          <a:xfrm>
            <a:off x="242888" y="1041400"/>
            <a:ext cx="3894137" cy="5116513"/>
          </a:xfrm>
        </p:spPr>
        <p:txBody>
          <a:bodyPr/>
          <a:lstStyle/>
          <a:p>
            <a:r>
              <a:rPr lang="en-US" sz="2000" b="1"/>
              <a:t>One of the spinners in Whitnel Cotton Mill. She was 51 inches high. Has been in the mill one year. Sometimes works at night. Runs 4 sides - 48 cents a day. When asked how old she was, she hesitated, then said, "I don't remember," then added confidentially, "I'm not old enough to work, but do just the same." Out of 50 employees, there were ten children about her size. Whitnel, N.C. </a:t>
            </a:r>
          </a:p>
        </p:txBody>
      </p:sp>
      <p:pic>
        <p:nvPicPr>
          <p:cNvPr id="12291" name="Picture 3" descr="whitnel"/>
          <p:cNvPicPr>
            <a:picLocks noChangeAspect="1" noChangeArrowheads="1"/>
          </p:cNvPicPr>
          <p:nvPr/>
        </p:nvPicPr>
        <p:blipFill>
          <a:blip r:embed="rId2" cstate="print"/>
          <a:srcRect l="21367" r="19031"/>
          <a:stretch>
            <a:fillRect/>
          </a:stretch>
        </p:blipFill>
        <p:spPr bwMode="auto">
          <a:xfrm>
            <a:off x="4460875" y="974725"/>
            <a:ext cx="4408488" cy="5186363"/>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0" y="6326188"/>
            <a:ext cx="9144000" cy="676275"/>
          </a:xfrm>
        </p:spPr>
        <p:txBody>
          <a:bodyPr/>
          <a:lstStyle/>
          <a:p>
            <a:pPr algn="ctr">
              <a:buFont typeface="Wingdings" pitchFamily="2" charset="2"/>
              <a:buNone/>
            </a:pPr>
            <a:r>
              <a:rPr lang="en-US" sz="1600" b="1">
                <a:solidFill>
                  <a:schemeClr val="tx1"/>
                </a:solidFill>
              </a:rPr>
              <a:t>The overseer said apologetically, "She just happened in." The mills seem full of </a:t>
            </a:r>
            <a:br>
              <a:rPr lang="en-US" sz="1600" b="1">
                <a:solidFill>
                  <a:schemeClr val="tx1"/>
                </a:solidFill>
              </a:rPr>
            </a:br>
            <a:r>
              <a:rPr lang="en-US" sz="1600" b="1">
                <a:solidFill>
                  <a:schemeClr val="tx1"/>
                </a:solidFill>
              </a:rPr>
              <a:t>youngsters who "just happened in" or "are helping sister." Newberry, S.C.</a:t>
            </a:r>
            <a:r>
              <a:rPr lang="en-US" sz="1600" b="1">
                <a:solidFill>
                  <a:srgbClr val="5F5F5F"/>
                </a:solidFill>
              </a:rPr>
              <a:t> </a:t>
            </a:r>
          </a:p>
        </p:txBody>
      </p:sp>
      <p:pic>
        <p:nvPicPr>
          <p:cNvPr id="13315" name="Picture 3" descr="full"/>
          <p:cNvPicPr>
            <a:picLocks noChangeAspect="1" noChangeArrowheads="1"/>
          </p:cNvPicPr>
          <p:nvPr/>
        </p:nvPicPr>
        <p:blipFill>
          <a:blip r:embed="rId2" cstate="print"/>
          <a:srcRect/>
          <a:stretch>
            <a:fillRect/>
          </a:stretch>
        </p:blipFill>
        <p:spPr bwMode="auto">
          <a:xfrm>
            <a:off x="849313" y="939800"/>
            <a:ext cx="7477125" cy="5195888"/>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sz="half" idx="1"/>
          </p:nvPr>
        </p:nvSpPr>
        <p:spPr>
          <a:xfrm>
            <a:off x="1600200" y="914400"/>
            <a:ext cx="3473450" cy="5211763"/>
          </a:xfrm>
        </p:spPr>
        <p:txBody>
          <a:bodyPr/>
          <a:lstStyle/>
          <a:p>
            <a:endParaRPr lang="en-US" sz="2800"/>
          </a:p>
        </p:txBody>
      </p:sp>
      <p:sp>
        <p:nvSpPr>
          <p:cNvPr id="14339" name="Rectangle 3"/>
          <p:cNvSpPr>
            <a:spLocks noGrp="1" noChangeArrowheads="1"/>
          </p:cNvSpPr>
          <p:nvPr>
            <p:ph type="body" sz="half" idx="4294967295"/>
          </p:nvPr>
        </p:nvSpPr>
        <p:spPr>
          <a:xfrm>
            <a:off x="0" y="6443663"/>
            <a:ext cx="9144000" cy="414337"/>
          </a:xfrm>
        </p:spPr>
        <p:txBody>
          <a:bodyPr/>
          <a:lstStyle/>
          <a:p>
            <a:pPr algn="ctr">
              <a:lnSpc>
                <a:spcPct val="80000"/>
              </a:lnSpc>
              <a:buFont typeface="Wingdings" pitchFamily="2" charset="2"/>
              <a:buNone/>
            </a:pPr>
            <a:r>
              <a:rPr lang="en-US" sz="1600" b="1">
                <a:solidFill>
                  <a:schemeClr val="tx1"/>
                </a:solidFill>
              </a:rPr>
              <a:t>Jo Bodeon,</a:t>
            </a:r>
            <a:r>
              <a:rPr lang="en-US" sz="1800" b="1">
                <a:solidFill>
                  <a:schemeClr val="tx1"/>
                </a:solidFill>
              </a:rPr>
              <a:t> a</a:t>
            </a:r>
            <a:r>
              <a:rPr lang="en-US" sz="1600" b="1">
                <a:solidFill>
                  <a:schemeClr val="tx1"/>
                </a:solidFill>
              </a:rPr>
              <a:t> back-roper in the mule room at Chace Cotton Mill. Burlington, VT. </a:t>
            </a:r>
          </a:p>
        </p:txBody>
      </p:sp>
      <p:pic>
        <p:nvPicPr>
          <p:cNvPr id="14340" name="Picture 4" descr="bodeon"/>
          <p:cNvPicPr>
            <a:picLocks noChangeAspect="1" noChangeArrowheads="1"/>
          </p:cNvPicPr>
          <p:nvPr/>
        </p:nvPicPr>
        <p:blipFill>
          <a:blip r:embed="rId2" cstate="print"/>
          <a:srcRect/>
          <a:stretch>
            <a:fillRect/>
          </a:stretch>
        </p:blipFill>
        <p:spPr bwMode="auto">
          <a:xfrm>
            <a:off x="1123950" y="889000"/>
            <a:ext cx="6915150" cy="53435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458788" y="2797175"/>
            <a:ext cx="7864476" cy="1504950"/>
            <a:chOff x="-289" y="1762"/>
            <a:chExt cx="4954" cy="948"/>
          </a:xfrm>
        </p:grpSpPr>
        <p:sp>
          <p:nvSpPr>
            <p:cNvPr id="15363"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15364"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15365"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15366" name="Rectangle 6"/>
          <p:cNvSpPr>
            <a:spLocks noGrp="1" noChangeArrowheads="1"/>
          </p:cNvSpPr>
          <p:nvPr>
            <p:ph type="ctrTitle"/>
          </p:nvPr>
        </p:nvSpPr>
        <p:spPr>
          <a:xfrm>
            <a:off x="1041400" y="841375"/>
            <a:ext cx="7086600" cy="1143000"/>
          </a:xfrm>
        </p:spPr>
        <p:txBody>
          <a:bodyPr/>
          <a:lstStyle/>
          <a:p>
            <a:r>
              <a:rPr lang="en-US" sz="4800"/>
              <a:t>Newsies</a:t>
            </a:r>
          </a:p>
        </p:txBody>
      </p:sp>
      <p:pic>
        <p:nvPicPr>
          <p:cNvPr id="15367" name="Picture 7" descr="balene_1"/>
          <p:cNvPicPr>
            <a:picLocks noChangeAspect="1" noChangeArrowheads="1"/>
          </p:cNvPicPr>
          <p:nvPr/>
        </p:nvPicPr>
        <p:blipFill>
          <a:blip r:embed="rId2" cstate="print">
            <a:grayscl/>
          </a:blip>
          <a:srcRect l="3728" r="2690"/>
          <a:stretch>
            <a:fillRect/>
          </a:stretch>
        </p:blipFill>
        <p:spPr bwMode="auto">
          <a:xfrm>
            <a:off x="1838325" y="1903413"/>
            <a:ext cx="5300663" cy="37020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sz="half" idx="1"/>
          </p:nvPr>
        </p:nvSpPr>
        <p:spPr>
          <a:xfrm>
            <a:off x="0" y="6372225"/>
            <a:ext cx="9144000" cy="423863"/>
          </a:xfrm>
        </p:spPr>
        <p:txBody>
          <a:bodyPr/>
          <a:lstStyle/>
          <a:p>
            <a:pPr algn="ctr">
              <a:buFont typeface="Wingdings" pitchFamily="2" charset="2"/>
              <a:buNone/>
            </a:pPr>
            <a:r>
              <a:rPr lang="en-US" sz="2000" b="1">
                <a:solidFill>
                  <a:schemeClr val="tx1"/>
                </a:solidFill>
              </a:rPr>
              <a:t>A small newsie downtown on a Saturday afternoon. St. Louis, Mo. </a:t>
            </a:r>
          </a:p>
        </p:txBody>
      </p:sp>
      <p:pic>
        <p:nvPicPr>
          <p:cNvPr id="16387" name="Picture 3" descr="downtown"/>
          <p:cNvPicPr>
            <a:picLocks noChangeAspect="1" noChangeArrowheads="1"/>
          </p:cNvPicPr>
          <p:nvPr/>
        </p:nvPicPr>
        <p:blipFill>
          <a:blip r:embed="rId2" cstate="print"/>
          <a:srcRect/>
          <a:stretch>
            <a:fillRect/>
          </a:stretch>
        </p:blipFill>
        <p:spPr bwMode="auto">
          <a:xfrm>
            <a:off x="1258888" y="996950"/>
            <a:ext cx="6757987" cy="52292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sz="half" idx="2"/>
          </p:nvPr>
        </p:nvSpPr>
        <p:spPr>
          <a:xfrm>
            <a:off x="0" y="6329363"/>
            <a:ext cx="9144000" cy="528637"/>
          </a:xfrm>
        </p:spPr>
        <p:txBody>
          <a:bodyPr/>
          <a:lstStyle/>
          <a:p>
            <a:pPr algn="ctr">
              <a:buFont typeface="Wingdings" pitchFamily="2" charset="2"/>
              <a:buNone/>
            </a:pPr>
            <a:r>
              <a:rPr lang="en-US" sz="1600" b="1">
                <a:solidFill>
                  <a:schemeClr val="tx1"/>
                </a:solidFill>
              </a:rPr>
              <a:t>A group of newsies on Capitol steps. Tony, age 8, Dan, 9, </a:t>
            </a:r>
            <a:br>
              <a:rPr lang="en-US" sz="1600" b="1">
                <a:solidFill>
                  <a:schemeClr val="tx1"/>
                </a:solidFill>
              </a:rPr>
            </a:br>
            <a:r>
              <a:rPr lang="en-US" sz="1600" b="1">
                <a:solidFill>
                  <a:schemeClr val="tx1"/>
                </a:solidFill>
              </a:rPr>
              <a:t>Joseph, 10, and John, age 11. Washington, D.C. </a:t>
            </a:r>
          </a:p>
        </p:txBody>
      </p:sp>
      <p:pic>
        <p:nvPicPr>
          <p:cNvPr id="17411" name="Picture 3" descr="capitol"/>
          <p:cNvPicPr>
            <a:picLocks noChangeAspect="1" noChangeArrowheads="1"/>
          </p:cNvPicPr>
          <p:nvPr/>
        </p:nvPicPr>
        <p:blipFill>
          <a:blip r:embed="rId2" cstate="print"/>
          <a:srcRect/>
          <a:stretch>
            <a:fillRect/>
          </a:stretch>
        </p:blipFill>
        <p:spPr bwMode="auto">
          <a:xfrm>
            <a:off x="906463" y="1004888"/>
            <a:ext cx="7391400" cy="511333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sz="half" idx="1"/>
          </p:nvPr>
        </p:nvSpPr>
        <p:spPr>
          <a:xfrm>
            <a:off x="374650" y="1023938"/>
            <a:ext cx="3868738" cy="4754562"/>
          </a:xfrm>
        </p:spPr>
        <p:txBody>
          <a:bodyPr/>
          <a:lstStyle/>
          <a:p>
            <a:r>
              <a:rPr lang="en-US" sz="2400" b="1"/>
              <a:t>Tony Casale, age 11. Been selling 4 years. Sells sometimes until 10 p.m. His paper told me the boy had shown him the marks on his arm where his father had bitten him for not selling more papers. He (the boy) said, "Drunken men say bad words to us." Hartford, Conn. </a:t>
            </a:r>
          </a:p>
        </p:txBody>
      </p:sp>
      <p:pic>
        <p:nvPicPr>
          <p:cNvPr id="18435" name="Picture 3" descr="tony"/>
          <p:cNvPicPr>
            <a:picLocks noChangeAspect="1" noChangeArrowheads="1"/>
          </p:cNvPicPr>
          <p:nvPr/>
        </p:nvPicPr>
        <p:blipFill>
          <a:blip r:embed="rId2" cstate="print"/>
          <a:srcRect l="27692" r="11690"/>
          <a:stretch>
            <a:fillRect/>
          </a:stretch>
        </p:blipFill>
        <p:spPr bwMode="auto">
          <a:xfrm>
            <a:off x="4654550" y="1023938"/>
            <a:ext cx="4294188" cy="5078412"/>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sz="half" idx="1"/>
          </p:nvPr>
        </p:nvSpPr>
        <p:spPr>
          <a:xfrm>
            <a:off x="0" y="1162050"/>
            <a:ext cx="3989388" cy="4879975"/>
          </a:xfrm>
        </p:spPr>
        <p:txBody>
          <a:bodyPr/>
          <a:lstStyle/>
          <a:p>
            <a:r>
              <a:rPr lang="en-US" sz="2800" b="1"/>
              <a:t>Out after midnight selling extras. There were many young boys selling very late. Youngest boy in the group is 9 years old. Harry, age 11, Eugene and the rest were a little older. Washington, D.C. </a:t>
            </a:r>
          </a:p>
        </p:txBody>
      </p:sp>
      <p:pic>
        <p:nvPicPr>
          <p:cNvPr id="19459" name="Picture 3" descr="selling"/>
          <p:cNvPicPr>
            <a:picLocks noChangeAspect="1" noChangeArrowheads="1"/>
          </p:cNvPicPr>
          <p:nvPr/>
        </p:nvPicPr>
        <p:blipFill>
          <a:blip r:embed="rId2" cstate="print"/>
          <a:srcRect l="16045" r="19322"/>
          <a:stretch>
            <a:fillRect/>
          </a:stretch>
        </p:blipFill>
        <p:spPr bwMode="auto">
          <a:xfrm>
            <a:off x="4224338" y="1033463"/>
            <a:ext cx="4751387" cy="509587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sz="half" idx="1"/>
          </p:nvPr>
        </p:nvSpPr>
        <p:spPr>
          <a:xfrm>
            <a:off x="0" y="968375"/>
            <a:ext cx="4244975" cy="5211763"/>
          </a:xfrm>
        </p:spPr>
        <p:txBody>
          <a:bodyPr/>
          <a:lstStyle/>
          <a:p>
            <a:r>
              <a:rPr lang="en-US" sz="2800" b="1"/>
              <a:t>Michael McNelis, age 8. This boy has just recovered from his second attack of pneumonia. Was found selling papers in a big rain storm. Philadelphia, Pa. </a:t>
            </a:r>
          </a:p>
        </p:txBody>
      </p:sp>
      <p:pic>
        <p:nvPicPr>
          <p:cNvPr id="20483" name="Picture 3" descr="michael"/>
          <p:cNvPicPr>
            <a:picLocks noChangeAspect="1" noChangeArrowheads="1"/>
          </p:cNvPicPr>
          <p:nvPr/>
        </p:nvPicPr>
        <p:blipFill>
          <a:blip r:embed="rId2" cstate="print"/>
          <a:srcRect l="14264" r="25075"/>
          <a:stretch>
            <a:fillRect/>
          </a:stretch>
        </p:blipFill>
        <p:spPr bwMode="auto">
          <a:xfrm>
            <a:off x="4738688" y="1046163"/>
            <a:ext cx="4191000" cy="503237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body" sz="half" idx="2"/>
          </p:nvPr>
        </p:nvSpPr>
        <p:spPr>
          <a:xfrm>
            <a:off x="139700" y="6330950"/>
            <a:ext cx="9048750" cy="538163"/>
          </a:xfrm>
        </p:spPr>
        <p:txBody>
          <a:bodyPr/>
          <a:lstStyle/>
          <a:p>
            <a:pPr algn="ctr">
              <a:buFont typeface="Wingdings" pitchFamily="2" charset="2"/>
              <a:buNone/>
            </a:pPr>
            <a:r>
              <a:rPr lang="en-US" sz="1600" b="1">
                <a:solidFill>
                  <a:schemeClr val="tx1"/>
                </a:solidFill>
              </a:rPr>
              <a:t>Francis Lance, 5 years old. 41 inches high. He jumps on and off </a:t>
            </a:r>
            <a:br>
              <a:rPr lang="en-US" sz="1600" b="1">
                <a:solidFill>
                  <a:schemeClr val="tx1"/>
                </a:solidFill>
              </a:rPr>
            </a:br>
            <a:r>
              <a:rPr lang="en-US" sz="1600" b="1">
                <a:solidFill>
                  <a:schemeClr val="tx1"/>
                </a:solidFill>
              </a:rPr>
              <a:t>moving trolley cars at the risk of his life. St. Louis, Mo. </a:t>
            </a:r>
          </a:p>
        </p:txBody>
      </p:sp>
      <p:pic>
        <p:nvPicPr>
          <p:cNvPr id="21507" name="Picture 3" descr="jumps"/>
          <p:cNvPicPr>
            <a:picLocks noChangeAspect="1" noChangeArrowheads="1"/>
          </p:cNvPicPr>
          <p:nvPr/>
        </p:nvPicPr>
        <p:blipFill>
          <a:blip r:embed="rId2" cstate="print"/>
          <a:srcRect/>
          <a:stretch>
            <a:fillRect/>
          </a:stretch>
        </p:blipFill>
        <p:spPr bwMode="auto">
          <a:xfrm>
            <a:off x="1366838" y="1069975"/>
            <a:ext cx="6397625" cy="5014913"/>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458788" y="2797175"/>
            <a:ext cx="7864476" cy="1504950"/>
            <a:chOff x="-289" y="1762"/>
            <a:chExt cx="4954" cy="948"/>
          </a:xfrm>
        </p:grpSpPr>
        <p:sp>
          <p:nvSpPr>
            <p:cNvPr id="4099"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4100"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4101"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4102" name="Rectangle 6"/>
          <p:cNvSpPr>
            <a:spLocks noGrp="1" noChangeArrowheads="1"/>
          </p:cNvSpPr>
          <p:nvPr>
            <p:ph type="ctrTitle"/>
          </p:nvPr>
        </p:nvSpPr>
        <p:spPr>
          <a:xfrm>
            <a:off x="0" y="857250"/>
            <a:ext cx="8959850" cy="1143000"/>
          </a:xfrm>
        </p:spPr>
        <p:txBody>
          <a:bodyPr/>
          <a:lstStyle/>
          <a:p>
            <a:r>
              <a:rPr lang="en-US" sz="4800"/>
              <a:t>Faces of Lost Youth</a:t>
            </a:r>
          </a:p>
        </p:txBody>
      </p:sp>
      <p:pic>
        <p:nvPicPr>
          <p:cNvPr id="4103" name="Picture 7" descr="top"/>
          <p:cNvPicPr>
            <a:picLocks noChangeAspect="1" noChangeArrowheads="1"/>
          </p:cNvPicPr>
          <p:nvPr/>
        </p:nvPicPr>
        <p:blipFill>
          <a:blip r:embed="rId2" cstate="print"/>
          <a:srcRect l="4459" t="3949"/>
          <a:stretch>
            <a:fillRect/>
          </a:stretch>
        </p:blipFill>
        <p:spPr bwMode="auto">
          <a:xfrm>
            <a:off x="2270125" y="2082800"/>
            <a:ext cx="4348163" cy="34131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458788" y="2797175"/>
            <a:ext cx="7864476" cy="1504950"/>
            <a:chOff x="-289" y="1762"/>
            <a:chExt cx="4954" cy="948"/>
          </a:xfrm>
        </p:grpSpPr>
        <p:sp>
          <p:nvSpPr>
            <p:cNvPr id="22531"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22532"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22533"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22534" name="Rectangle 6"/>
          <p:cNvSpPr>
            <a:spLocks noGrp="1" noChangeArrowheads="1"/>
          </p:cNvSpPr>
          <p:nvPr>
            <p:ph type="ctrTitle"/>
          </p:nvPr>
        </p:nvSpPr>
        <p:spPr>
          <a:xfrm>
            <a:off x="0" y="765175"/>
            <a:ext cx="9144000" cy="1143000"/>
          </a:xfrm>
        </p:spPr>
        <p:txBody>
          <a:bodyPr/>
          <a:lstStyle/>
          <a:p>
            <a:r>
              <a:rPr lang="en-US" sz="4800"/>
              <a:t>Miners</a:t>
            </a:r>
          </a:p>
        </p:txBody>
      </p:sp>
      <p:pic>
        <p:nvPicPr>
          <p:cNvPr id="22535" name="Picture 7" descr="4871w"/>
          <p:cNvPicPr>
            <a:picLocks noChangeAspect="1" noChangeArrowheads="1"/>
          </p:cNvPicPr>
          <p:nvPr/>
        </p:nvPicPr>
        <p:blipFill>
          <a:blip r:embed="rId2" cstate="print">
            <a:grayscl/>
          </a:blip>
          <a:srcRect b="5217"/>
          <a:stretch>
            <a:fillRect/>
          </a:stretch>
        </p:blipFill>
        <p:spPr bwMode="auto">
          <a:xfrm>
            <a:off x="1963738" y="2025650"/>
            <a:ext cx="5087937" cy="3379788"/>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sz="half" idx="2"/>
          </p:nvPr>
        </p:nvSpPr>
        <p:spPr>
          <a:xfrm>
            <a:off x="660400" y="1206500"/>
            <a:ext cx="3756025" cy="5057775"/>
          </a:xfrm>
        </p:spPr>
        <p:txBody>
          <a:bodyPr/>
          <a:lstStyle/>
          <a:p>
            <a:r>
              <a:rPr lang="en-US" sz="2400" b="1"/>
              <a:t>At the close of the day, waiting for the cage to go up. The cage is entirely open on two sides and not very well protected on the other two, and is usually crowded like this. The small boy in front is Jo Puma. S. Pittston, Pa. </a:t>
            </a:r>
          </a:p>
        </p:txBody>
      </p:sp>
      <p:pic>
        <p:nvPicPr>
          <p:cNvPr id="23555" name="Picture 3" descr="cage"/>
          <p:cNvPicPr>
            <a:picLocks noChangeAspect="1" noChangeArrowheads="1"/>
          </p:cNvPicPr>
          <p:nvPr/>
        </p:nvPicPr>
        <p:blipFill>
          <a:blip r:embed="rId2" cstate="print">
            <a:lum bright="12000" contrast="30000"/>
          </a:blip>
          <a:srcRect l="26772" t="13716" r="35443" b="15741"/>
          <a:stretch>
            <a:fillRect/>
          </a:stretch>
        </p:blipFill>
        <p:spPr bwMode="auto">
          <a:xfrm>
            <a:off x="5033963" y="1001713"/>
            <a:ext cx="3940175" cy="511968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sz="half" idx="1"/>
          </p:nvPr>
        </p:nvSpPr>
        <p:spPr>
          <a:xfrm>
            <a:off x="0" y="1098550"/>
            <a:ext cx="3751263" cy="5051425"/>
          </a:xfrm>
        </p:spPr>
        <p:txBody>
          <a:bodyPr/>
          <a:lstStyle/>
          <a:p>
            <a:r>
              <a:rPr lang="en-US" sz="2400" b="1"/>
              <a:t>Ewen Breaker, Penn. Coal Co. The dust was so dense at times as to obscure the view. This dust penetrated the utmost recesses of the boys' lungs. A kind of slave-driver sometimes stands over the boys, prodding or kicking them into obedience. South Pittston, Penn. </a:t>
            </a:r>
          </a:p>
        </p:txBody>
      </p:sp>
      <p:pic>
        <p:nvPicPr>
          <p:cNvPr id="24579" name="Picture 3" descr="dust"/>
          <p:cNvPicPr>
            <a:picLocks noChangeAspect="1" noChangeArrowheads="1"/>
          </p:cNvPicPr>
          <p:nvPr/>
        </p:nvPicPr>
        <p:blipFill>
          <a:blip r:embed="rId2" cstate="print"/>
          <a:srcRect l="30276"/>
          <a:stretch>
            <a:fillRect/>
          </a:stretch>
        </p:blipFill>
        <p:spPr bwMode="auto">
          <a:xfrm>
            <a:off x="3878263" y="1008063"/>
            <a:ext cx="5110162" cy="517048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sz="half" idx="2"/>
          </p:nvPr>
        </p:nvSpPr>
        <p:spPr>
          <a:xfrm>
            <a:off x="139700" y="1057275"/>
            <a:ext cx="4559300" cy="4416425"/>
          </a:xfrm>
        </p:spPr>
        <p:txBody>
          <a:bodyPr/>
          <a:lstStyle/>
          <a:p>
            <a:r>
              <a:rPr lang="en-US" sz="2800" b="1"/>
              <a:t>Harley Bruce, a young coupling-boy at Indian Mine. He appears to be 12 or 14 years old and says he has been working there about a year. It is hard work and dangerous. Near Jellico, Tenn. </a:t>
            </a:r>
          </a:p>
        </p:txBody>
      </p:sp>
      <p:pic>
        <p:nvPicPr>
          <p:cNvPr id="25603" name="Picture 3" descr="coupling-boy"/>
          <p:cNvPicPr>
            <a:picLocks noChangeAspect="1" noChangeArrowheads="1"/>
          </p:cNvPicPr>
          <p:nvPr/>
        </p:nvPicPr>
        <p:blipFill>
          <a:blip r:embed="rId2" cstate="print"/>
          <a:srcRect l="17928" r="31888"/>
          <a:stretch>
            <a:fillRect/>
          </a:stretch>
        </p:blipFill>
        <p:spPr bwMode="auto">
          <a:xfrm>
            <a:off x="5254625" y="962025"/>
            <a:ext cx="3721100" cy="52260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sz="half" idx="2"/>
          </p:nvPr>
        </p:nvSpPr>
        <p:spPr>
          <a:xfrm>
            <a:off x="0" y="6316663"/>
            <a:ext cx="9144000" cy="381000"/>
          </a:xfrm>
        </p:spPr>
        <p:txBody>
          <a:bodyPr/>
          <a:lstStyle/>
          <a:p>
            <a:pPr algn="ctr">
              <a:buFont typeface="Wingdings" pitchFamily="2" charset="2"/>
              <a:buNone/>
            </a:pPr>
            <a:r>
              <a:rPr lang="en-US" sz="1600" b="1">
                <a:solidFill>
                  <a:schemeClr val="tx1"/>
                </a:solidFill>
              </a:rPr>
              <a:t>Breaker boys, Hughestown Borough Pa. Coal Co. One of these is </a:t>
            </a:r>
            <a:br>
              <a:rPr lang="en-US" sz="1600" b="1">
                <a:solidFill>
                  <a:schemeClr val="tx1"/>
                </a:solidFill>
              </a:rPr>
            </a:br>
            <a:r>
              <a:rPr lang="en-US" sz="1600" b="1">
                <a:solidFill>
                  <a:schemeClr val="tx1"/>
                </a:solidFill>
              </a:rPr>
              <a:t>James Leonard, another is Stanley Rasmus. Pittston, Pa. </a:t>
            </a:r>
          </a:p>
        </p:txBody>
      </p:sp>
      <p:pic>
        <p:nvPicPr>
          <p:cNvPr id="26627" name="Picture 3" descr="hughestown"/>
          <p:cNvPicPr>
            <a:picLocks noChangeAspect="1" noChangeArrowheads="1"/>
          </p:cNvPicPr>
          <p:nvPr/>
        </p:nvPicPr>
        <p:blipFill>
          <a:blip r:embed="rId2" cstate="print"/>
          <a:srcRect/>
          <a:stretch>
            <a:fillRect/>
          </a:stretch>
        </p:blipFill>
        <p:spPr bwMode="auto">
          <a:xfrm>
            <a:off x="809625" y="944563"/>
            <a:ext cx="7507288" cy="52387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sz="half" idx="1"/>
          </p:nvPr>
        </p:nvSpPr>
        <p:spPr>
          <a:xfrm>
            <a:off x="231775" y="1047750"/>
            <a:ext cx="4849813" cy="4114800"/>
          </a:xfrm>
        </p:spPr>
        <p:txBody>
          <a:bodyPr/>
          <a:lstStyle/>
          <a:p>
            <a:r>
              <a:rPr lang="en-US" sz="2800" b="1"/>
              <a:t>A young driver in the Brown mine. Has been driving one year. Works 7 a.m. to 5:30 p.m. daily. Brown West Virginia. </a:t>
            </a:r>
          </a:p>
        </p:txBody>
      </p:sp>
      <p:pic>
        <p:nvPicPr>
          <p:cNvPr id="27651" name="Picture 3" descr="driver"/>
          <p:cNvPicPr>
            <a:picLocks noChangeAspect="1" noChangeArrowheads="1"/>
          </p:cNvPicPr>
          <p:nvPr/>
        </p:nvPicPr>
        <p:blipFill>
          <a:blip r:embed="rId2" cstate="print"/>
          <a:srcRect/>
          <a:stretch>
            <a:fillRect/>
          </a:stretch>
        </p:blipFill>
        <p:spPr bwMode="auto">
          <a:xfrm>
            <a:off x="5389563" y="923925"/>
            <a:ext cx="3605212" cy="5307013"/>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sz="half" idx="2"/>
          </p:nvPr>
        </p:nvSpPr>
        <p:spPr>
          <a:xfrm>
            <a:off x="0" y="6373813"/>
            <a:ext cx="9144000" cy="528637"/>
          </a:xfrm>
        </p:spPr>
        <p:txBody>
          <a:bodyPr/>
          <a:lstStyle/>
          <a:p>
            <a:pPr algn="ctr">
              <a:buFont typeface="Wingdings" pitchFamily="2" charset="2"/>
              <a:buNone/>
            </a:pPr>
            <a:r>
              <a:rPr lang="en-US" sz="2400" b="1">
                <a:solidFill>
                  <a:schemeClr val="tx1"/>
                </a:solidFill>
              </a:rPr>
              <a:t>More breaker boys, smallest is Angelo Ross. Pittston, Penn. </a:t>
            </a:r>
          </a:p>
        </p:txBody>
      </p:sp>
      <p:pic>
        <p:nvPicPr>
          <p:cNvPr id="28675" name="Picture 3" descr="hughestown2"/>
          <p:cNvPicPr>
            <a:picLocks noChangeAspect="1" noChangeArrowheads="1"/>
          </p:cNvPicPr>
          <p:nvPr/>
        </p:nvPicPr>
        <p:blipFill>
          <a:blip r:embed="rId2" cstate="print"/>
          <a:srcRect t="3784"/>
          <a:stretch>
            <a:fillRect/>
          </a:stretch>
        </p:blipFill>
        <p:spPr bwMode="auto">
          <a:xfrm>
            <a:off x="749300" y="949325"/>
            <a:ext cx="7696200" cy="52387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2"/>
          <p:cNvGrpSpPr>
            <a:grpSpLocks/>
          </p:cNvGrpSpPr>
          <p:nvPr/>
        </p:nvGrpSpPr>
        <p:grpSpPr bwMode="auto">
          <a:xfrm>
            <a:off x="-458788" y="2797175"/>
            <a:ext cx="7864476" cy="1504950"/>
            <a:chOff x="-289" y="1762"/>
            <a:chExt cx="4954" cy="948"/>
          </a:xfrm>
        </p:grpSpPr>
        <p:sp>
          <p:nvSpPr>
            <p:cNvPr id="29699"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29700"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29701"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29702" name="Rectangle 6"/>
          <p:cNvSpPr>
            <a:spLocks noGrp="1" noChangeArrowheads="1"/>
          </p:cNvSpPr>
          <p:nvPr>
            <p:ph type="ctrTitle"/>
          </p:nvPr>
        </p:nvSpPr>
        <p:spPr>
          <a:xfrm>
            <a:off x="0" y="857250"/>
            <a:ext cx="9144000" cy="1143000"/>
          </a:xfrm>
        </p:spPr>
        <p:txBody>
          <a:bodyPr/>
          <a:lstStyle/>
          <a:p>
            <a:r>
              <a:rPr lang="en-US" sz="4800"/>
              <a:t>The Factory</a:t>
            </a:r>
          </a:p>
        </p:txBody>
      </p:sp>
      <p:pic>
        <p:nvPicPr>
          <p:cNvPr id="29703" name="Picture 7" descr="34807895"/>
          <p:cNvPicPr>
            <a:picLocks noChangeAspect="1" noChangeArrowheads="1"/>
          </p:cNvPicPr>
          <p:nvPr/>
        </p:nvPicPr>
        <p:blipFill>
          <a:blip r:embed="rId2" cstate="print"/>
          <a:srcRect/>
          <a:stretch>
            <a:fillRect/>
          </a:stretch>
        </p:blipFill>
        <p:spPr bwMode="auto">
          <a:xfrm>
            <a:off x="1905000" y="2092325"/>
            <a:ext cx="5151438" cy="348297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sz="half" idx="2"/>
          </p:nvPr>
        </p:nvSpPr>
        <p:spPr>
          <a:xfrm>
            <a:off x="0" y="6461125"/>
            <a:ext cx="9144000" cy="541338"/>
          </a:xfrm>
        </p:spPr>
        <p:txBody>
          <a:bodyPr/>
          <a:lstStyle/>
          <a:p>
            <a:pPr algn="ctr">
              <a:lnSpc>
                <a:spcPct val="80000"/>
              </a:lnSpc>
              <a:buFont typeface="Wingdings" pitchFamily="2" charset="2"/>
              <a:buNone/>
            </a:pPr>
            <a:r>
              <a:rPr lang="en-US" sz="2000" b="1">
                <a:solidFill>
                  <a:schemeClr val="tx1"/>
                </a:solidFill>
              </a:rPr>
              <a:t>Scotland Mills showing boys who work in mill. Laurinburg, NC </a:t>
            </a:r>
          </a:p>
        </p:txBody>
      </p:sp>
      <p:pic>
        <p:nvPicPr>
          <p:cNvPr id="30723" name="Picture 3" descr="scotland"/>
          <p:cNvPicPr>
            <a:picLocks noChangeAspect="1" noChangeArrowheads="1"/>
          </p:cNvPicPr>
          <p:nvPr/>
        </p:nvPicPr>
        <p:blipFill>
          <a:blip r:embed="rId2" cstate="print"/>
          <a:srcRect/>
          <a:stretch>
            <a:fillRect/>
          </a:stretch>
        </p:blipFill>
        <p:spPr bwMode="auto">
          <a:xfrm>
            <a:off x="835025" y="938213"/>
            <a:ext cx="7500938" cy="5211762"/>
          </a:xfrm>
          <a:prstGeom prst="rect">
            <a:avLst/>
          </a:prstGeom>
          <a:noFill/>
        </p:spPr>
      </p:pic>
    </p:spTree>
  </p:cSld>
  <p:clrMapOvr>
    <a:masterClrMapping/>
  </p:clrMapOvr>
  <p:transition spd="slow">
    <p:spli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xfrm>
            <a:off x="0" y="6446838"/>
            <a:ext cx="9144000" cy="366712"/>
          </a:xfrm>
        </p:spPr>
        <p:txBody>
          <a:bodyPr/>
          <a:lstStyle/>
          <a:p>
            <a:pPr algn="ctr">
              <a:lnSpc>
                <a:spcPct val="80000"/>
              </a:lnSpc>
              <a:buFont typeface="Wingdings" pitchFamily="2" charset="2"/>
              <a:buNone/>
            </a:pPr>
            <a:r>
              <a:rPr lang="en-US" sz="2000" b="1">
                <a:solidFill>
                  <a:schemeClr val="tx1"/>
                </a:solidFill>
              </a:rPr>
              <a:t>9 p.m. in an Indiana Glass Works. </a:t>
            </a:r>
          </a:p>
        </p:txBody>
      </p:sp>
      <p:pic>
        <p:nvPicPr>
          <p:cNvPr id="31747" name="Picture 3" descr="indiana"/>
          <p:cNvPicPr>
            <a:picLocks noChangeAspect="1" noChangeArrowheads="1"/>
          </p:cNvPicPr>
          <p:nvPr/>
        </p:nvPicPr>
        <p:blipFill>
          <a:blip r:embed="rId2" cstate="print"/>
          <a:srcRect/>
          <a:stretch>
            <a:fillRect/>
          </a:stretch>
        </p:blipFill>
        <p:spPr bwMode="auto">
          <a:xfrm>
            <a:off x="884238" y="949325"/>
            <a:ext cx="7486650" cy="524510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sz="half" idx="1"/>
          </p:nvPr>
        </p:nvSpPr>
        <p:spPr>
          <a:xfrm>
            <a:off x="541338" y="1273175"/>
            <a:ext cx="3398837" cy="4765675"/>
          </a:xfrm>
        </p:spPr>
        <p:txBody>
          <a:bodyPr/>
          <a:lstStyle/>
          <a:p>
            <a:r>
              <a:rPr lang="en-US" sz="2400" b="1"/>
              <a:t>Furman Owens, 12 years old. Can't read. Doesn't know his A,B,C's. Said, "Yes I want to learn but can't when I work all the time." Been in the mills 4 years, 3 years in the Olympia Mill. Columbia, South Carolina. </a:t>
            </a:r>
          </a:p>
        </p:txBody>
      </p:sp>
      <p:pic>
        <p:nvPicPr>
          <p:cNvPr id="5123" name="Picture 3" descr="furman"/>
          <p:cNvPicPr>
            <a:picLocks noChangeAspect="1" noChangeArrowheads="1"/>
          </p:cNvPicPr>
          <p:nvPr/>
        </p:nvPicPr>
        <p:blipFill>
          <a:blip r:embed="rId2" cstate="print"/>
          <a:srcRect l="13667" r="12970"/>
          <a:stretch>
            <a:fillRect/>
          </a:stretch>
        </p:blipFill>
        <p:spPr bwMode="auto">
          <a:xfrm>
            <a:off x="4237038" y="1352550"/>
            <a:ext cx="4321175" cy="4560888"/>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xfrm>
            <a:off x="0" y="6481763"/>
            <a:ext cx="9144000" cy="342900"/>
          </a:xfrm>
        </p:spPr>
        <p:txBody>
          <a:bodyPr/>
          <a:lstStyle/>
          <a:p>
            <a:pPr algn="ctr">
              <a:lnSpc>
                <a:spcPct val="80000"/>
              </a:lnSpc>
              <a:buFont typeface="Wingdings" pitchFamily="2" charset="2"/>
              <a:buNone/>
            </a:pPr>
            <a:r>
              <a:rPr lang="en-US" sz="2000" b="1">
                <a:solidFill>
                  <a:schemeClr val="tx1"/>
                </a:solidFill>
              </a:rPr>
              <a:t>Some of the young knitters in London Hosiery Mills. London, Tenn. </a:t>
            </a:r>
          </a:p>
        </p:txBody>
      </p:sp>
      <p:pic>
        <p:nvPicPr>
          <p:cNvPr id="32771" name="Picture 3" descr="london"/>
          <p:cNvPicPr>
            <a:picLocks noChangeAspect="1" noChangeArrowheads="1"/>
          </p:cNvPicPr>
          <p:nvPr/>
        </p:nvPicPr>
        <p:blipFill>
          <a:blip r:embed="rId2" cstate="print"/>
          <a:srcRect/>
          <a:stretch>
            <a:fillRect/>
          </a:stretch>
        </p:blipFill>
        <p:spPr bwMode="auto">
          <a:xfrm>
            <a:off x="893763" y="989013"/>
            <a:ext cx="7399337" cy="518477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0" y="6332538"/>
            <a:ext cx="9144000" cy="696912"/>
          </a:xfrm>
        </p:spPr>
        <p:txBody>
          <a:bodyPr/>
          <a:lstStyle/>
          <a:p>
            <a:pPr algn="ctr">
              <a:buFont typeface="Wingdings" pitchFamily="2" charset="2"/>
              <a:buNone/>
            </a:pPr>
            <a:r>
              <a:rPr lang="en-US" sz="1600" b="1">
                <a:solidFill>
                  <a:schemeClr val="tx1"/>
                </a:solidFill>
              </a:rPr>
              <a:t>Young cigar makers in Engelhardt &amp; Co. who look under 14. Labor leaders said in busy times many small boys and girls were employed. Youngsters all smoke. Tampa, Fla. </a:t>
            </a:r>
          </a:p>
        </p:txBody>
      </p:sp>
      <p:pic>
        <p:nvPicPr>
          <p:cNvPr id="33795" name="Picture 3" descr="cigarmakers"/>
          <p:cNvPicPr>
            <a:picLocks noChangeAspect="1" noChangeArrowheads="1"/>
          </p:cNvPicPr>
          <p:nvPr/>
        </p:nvPicPr>
        <p:blipFill>
          <a:blip r:embed="rId2" cstate="print">
            <a:lum contrast="18000"/>
          </a:blip>
          <a:srcRect/>
          <a:stretch>
            <a:fillRect/>
          </a:stretch>
        </p:blipFill>
        <p:spPr bwMode="auto">
          <a:xfrm>
            <a:off x="1036638" y="1009650"/>
            <a:ext cx="7135812" cy="5097463"/>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packing"/>
          <p:cNvPicPr>
            <a:picLocks noChangeAspect="1" noChangeArrowheads="1"/>
          </p:cNvPicPr>
          <p:nvPr/>
        </p:nvPicPr>
        <p:blipFill>
          <a:blip r:embed="rId2" cstate="print"/>
          <a:srcRect/>
          <a:stretch>
            <a:fillRect/>
          </a:stretch>
        </p:blipFill>
        <p:spPr bwMode="auto">
          <a:xfrm>
            <a:off x="935038" y="957263"/>
            <a:ext cx="7389812" cy="5186362"/>
          </a:xfrm>
          <a:prstGeom prst="rect">
            <a:avLst/>
          </a:prstGeom>
          <a:noFill/>
        </p:spPr>
      </p:pic>
      <p:sp>
        <p:nvSpPr>
          <p:cNvPr id="34819" name="Text Box 3"/>
          <p:cNvSpPr txBox="1">
            <a:spLocks noChangeArrowheads="1"/>
          </p:cNvSpPr>
          <p:nvPr/>
        </p:nvSpPr>
        <p:spPr bwMode="auto">
          <a:xfrm>
            <a:off x="0" y="6416675"/>
            <a:ext cx="9144000" cy="396875"/>
          </a:xfrm>
          <a:prstGeom prst="rect">
            <a:avLst/>
          </a:prstGeom>
          <a:noFill/>
          <a:ln w="9525">
            <a:noFill/>
            <a:miter lim="800000"/>
            <a:headEnd/>
            <a:tailEnd/>
          </a:ln>
          <a:effectLst/>
        </p:spPr>
        <p:txBody>
          <a:bodyPr>
            <a:spAutoFit/>
          </a:bodyPr>
          <a:lstStyle/>
          <a:p>
            <a:pPr algn="ctr" eaLnBrk="1" hangingPunct="1">
              <a:spcBef>
                <a:spcPct val="50000"/>
              </a:spcBef>
            </a:pPr>
            <a:r>
              <a:rPr lang="en-US" sz="2000">
                <a:latin typeface="Arial" charset="0"/>
              </a:rPr>
              <a:t>   Boys in the packing room at the Brown Mfg. Co. Evansville, Ind. </a:t>
            </a:r>
          </a:p>
        </p:txBody>
      </p:sp>
    </p:spTree>
  </p:cSld>
  <p:clrMapOvr>
    <a:masterClrMapping/>
  </p:clrMapOvr>
  <p:transition spd="slow">
    <p:spli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0" y="6319838"/>
            <a:ext cx="9144000" cy="571500"/>
          </a:xfrm>
        </p:spPr>
        <p:txBody>
          <a:bodyPr/>
          <a:lstStyle/>
          <a:p>
            <a:pPr algn="ctr">
              <a:buFont typeface="Wingdings" pitchFamily="2" charset="2"/>
              <a:buNone/>
            </a:pPr>
            <a:r>
              <a:rPr lang="en-US" sz="1600" b="1">
                <a:solidFill>
                  <a:schemeClr val="tx1"/>
                </a:solidFill>
              </a:rPr>
              <a:t>Willie, a Polish boy, taking his noon rest in a doffer </a:t>
            </a:r>
            <a:br>
              <a:rPr lang="en-US" sz="1600" b="1">
                <a:solidFill>
                  <a:schemeClr val="tx1"/>
                </a:solidFill>
              </a:rPr>
            </a:br>
            <a:r>
              <a:rPr lang="en-US" sz="1600" b="1">
                <a:solidFill>
                  <a:schemeClr val="tx1"/>
                </a:solidFill>
              </a:rPr>
              <a:t>box at the Quidwick Co. Mill. Anthony, R.I. </a:t>
            </a:r>
          </a:p>
        </p:txBody>
      </p:sp>
      <p:pic>
        <p:nvPicPr>
          <p:cNvPr id="35843" name="Picture 3" descr="young"/>
          <p:cNvPicPr>
            <a:picLocks noChangeAspect="1" noChangeArrowheads="1"/>
          </p:cNvPicPr>
          <p:nvPr/>
        </p:nvPicPr>
        <p:blipFill>
          <a:blip r:embed="rId2" cstate="print"/>
          <a:srcRect/>
          <a:stretch>
            <a:fillRect/>
          </a:stretch>
        </p:blipFill>
        <p:spPr bwMode="auto">
          <a:xfrm>
            <a:off x="850900" y="893763"/>
            <a:ext cx="7459663" cy="53308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0" y="6375400"/>
            <a:ext cx="9144000" cy="560388"/>
          </a:xfrm>
        </p:spPr>
        <p:txBody>
          <a:bodyPr/>
          <a:lstStyle/>
          <a:p>
            <a:pPr algn="ctr">
              <a:lnSpc>
                <a:spcPct val="90000"/>
              </a:lnSpc>
              <a:buFont typeface="Wingdings" pitchFamily="2" charset="2"/>
              <a:buNone/>
            </a:pPr>
            <a:r>
              <a:rPr lang="en-US" sz="1600" b="1">
                <a:solidFill>
                  <a:schemeClr val="tx1"/>
                </a:solidFill>
              </a:rPr>
              <a:t>Day scene. Wheaton Glass Works. Boy is Howard Lee, 15 years old. </a:t>
            </a:r>
            <a:br>
              <a:rPr lang="en-US" sz="1600" b="1">
                <a:solidFill>
                  <a:schemeClr val="tx1"/>
                </a:solidFill>
              </a:rPr>
            </a:br>
            <a:r>
              <a:rPr lang="en-US" sz="1600" b="1">
                <a:solidFill>
                  <a:schemeClr val="tx1"/>
                </a:solidFill>
              </a:rPr>
              <a:t>Has been in glass works two years and some nights. Millville, N.J. </a:t>
            </a:r>
          </a:p>
        </p:txBody>
      </p:sp>
      <p:pic>
        <p:nvPicPr>
          <p:cNvPr id="36867" name="Picture 3" descr="howard"/>
          <p:cNvPicPr>
            <a:picLocks noChangeAspect="1" noChangeArrowheads="1"/>
          </p:cNvPicPr>
          <p:nvPr/>
        </p:nvPicPr>
        <p:blipFill>
          <a:blip r:embed="rId2" cstate="print"/>
          <a:srcRect/>
          <a:stretch>
            <a:fillRect/>
          </a:stretch>
        </p:blipFill>
        <p:spPr bwMode="auto">
          <a:xfrm>
            <a:off x="933450" y="985838"/>
            <a:ext cx="7337425" cy="51657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xfrm>
            <a:off x="0" y="6456363"/>
            <a:ext cx="9144000" cy="346075"/>
          </a:xfrm>
        </p:spPr>
        <p:txBody>
          <a:bodyPr/>
          <a:lstStyle/>
          <a:p>
            <a:pPr algn="ctr">
              <a:lnSpc>
                <a:spcPct val="80000"/>
              </a:lnSpc>
              <a:buFont typeface="Wingdings" pitchFamily="2" charset="2"/>
              <a:buNone/>
            </a:pPr>
            <a:r>
              <a:rPr lang="en-US" sz="2000" b="1">
                <a:solidFill>
                  <a:schemeClr val="tx1"/>
                </a:solidFill>
              </a:rPr>
              <a:t>A boy making melon baskets in a basket factory. Evansville, Ind. </a:t>
            </a:r>
          </a:p>
        </p:txBody>
      </p:sp>
      <p:pic>
        <p:nvPicPr>
          <p:cNvPr id="37891" name="Picture 3" descr="making"/>
          <p:cNvPicPr>
            <a:picLocks noChangeAspect="1" noChangeArrowheads="1"/>
          </p:cNvPicPr>
          <p:nvPr/>
        </p:nvPicPr>
        <p:blipFill>
          <a:blip r:embed="rId2" cstate="print"/>
          <a:srcRect/>
          <a:stretch>
            <a:fillRect/>
          </a:stretch>
        </p:blipFill>
        <p:spPr bwMode="auto">
          <a:xfrm>
            <a:off x="925513" y="933450"/>
            <a:ext cx="7489825" cy="5310188"/>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0" y="6448425"/>
            <a:ext cx="9144000" cy="365125"/>
          </a:xfrm>
        </p:spPr>
        <p:txBody>
          <a:bodyPr/>
          <a:lstStyle/>
          <a:p>
            <a:pPr algn="ctr">
              <a:lnSpc>
                <a:spcPct val="90000"/>
              </a:lnSpc>
              <a:buFont typeface="Wingdings" pitchFamily="2" charset="2"/>
              <a:buNone/>
            </a:pPr>
            <a:r>
              <a:rPr lang="en-US" sz="2000" b="1">
                <a:solidFill>
                  <a:schemeClr val="tx1"/>
                </a:solidFill>
              </a:rPr>
              <a:t>Rob Kidd, one of the young workers in a glass factory. Alexandria, Va. </a:t>
            </a:r>
          </a:p>
        </p:txBody>
      </p:sp>
      <p:pic>
        <p:nvPicPr>
          <p:cNvPr id="38915" name="Picture 3" descr="kidd"/>
          <p:cNvPicPr>
            <a:picLocks noChangeAspect="1" noChangeArrowheads="1"/>
          </p:cNvPicPr>
          <p:nvPr/>
        </p:nvPicPr>
        <p:blipFill>
          <a:blip r:embed="rId2" cstate="print"/>
          <a:srcRect/>
          <a:stretch>
            <a:fillRect/>
          </a:stretch>
        </p:blipFill>
        <p:spPr bwMode="auto">
          <a:xfrm>
            <a:off x="857250" y="952500"/>
            <a:ext cx="7613650" cy="523240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2"/>
          <p:cNvGrpSpPr>
            <a:grpSpLocks/>
          </p:cNvGrpSpPr>
          <p:nvPr/>
        </p:nvGrpSpPr>
        <p:grpSpPr bwMode="auto">
          <a:xfrm>
            <a:off x="-458788" y="2797175"/>
            <a:ext cx="7864476" cy="1504950"/>
            <a:chOff x="-289" y="1762"/>
            <a:chExt cx="4954" cy="948"/>
          </a:xfrm>
        </p:grpSpPr>
        <p:sp>
          <p:nvSpPr>
            <p:cNvPr id="39939"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39940"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39941"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39942" name="Rectangle 6"/>
          <p:cNvSpPr>
            <a:spLocks noGrp="1" noChangeArrowheads="1"/>
          </p:cNvSpPr>
          <p:nvPr>
            <p:ph type="ctrTitle"/>
          </p:nvPr>
        </p:nvSpPr>
        <p:spPr>
          <a:xfrm>
            <a:off x="0" y="857250"/>
            <a:ext cx="9132888" cy="1143000"/>
          </a:xfrm>
        </p:spPr>
        <p:txBody>
          <a:bodyPr/>
          <a:lstStyle/>
          <a:p>
            <a:r>
              <a:rPr lang="en-US" sz="4800"/>
              <a:t>Seafood Workers</a:t>
            </a:r>
          </a:p>
        </p:txBody>
      </p:sp>
      <p:pic>
        <p:nvPicPr>
          <p:cNvPr id="39943" name="Picture 7" descr="Photo:Fishermen in 1909"/>
          <p:cNvPicPr>
            <a:picLocks noChangeAspect="1" noChangeArrowheads="1"/>
          </p:cNvPicPr>
          <p:nvPr/>
        </p:nvPicPr>
        <p:blipFill>
          <a:blip r:embed="rId2" cstate="print"/>
          <a:srcRect/>
          <a:stretch>
            <a:fillRect/>
          </a:stretch>
        </p:blipFill>
        <p:spPr bwMode="auto">
          <a:xfrm>
            <a:off x="2109788" y="2097088"/>
            <a:ext cx="4886325" cy="369570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dunbar"/>
          <p:cNvPicPr>
            <a:picLocks noChangeAspect="1" noChangeArrowheads="1"/>
          </p:cNvPicPr>
          <p:nvPr/>
        </p:nvPicPr>
        <p:blipFill>
          <a:blip r:embed="rId2" cstate="print"/>
          <a:srcRect/>
          <a:stretch>
            <a:fillRect/>
          </a:stretch>
        </p:blipFill>
        <p:spPr bwMode="auto">
          <a:xfrm>
            <a:off x="811213" y="947738"/>
            <a:ext cx="7596187" cy="5210175"/>
          </a:xfrm>
          <a:prstGeom prst="rect">
            <a:avLst/>
          </a:prstGeom>
          <a:noFill/>
        </p:spPr>
      </p:pic>
      <p:sp>
        <p:nvSpPr>
          <p:cNvPr id="40963" name="Rectangle 3"/>
          <p:cNvSpPr>
            <a:spLocks noGrp="1" noChangeArrowheads="1"/>
          </p:cNvSpPr>
          <p:nvPr>
            <p:ph type="body" idx="1"/>
          </p:nvPr>
        </p:nvSpPr>
        <p:spPr>
          <a:xfrm>
            <a:off x="-11113" y="6299200"/>
            <a:ext cx="9144001" cy="1155700"/>
          </a:xfrm>
        </p:spPr>
        <p:txBody>
          <a:bodyPr/>
          <a:lstStyle/>
          <a:p>
            <a:pPr algn="ctr">
              <a:buFont typeface="Wingdings" pitchFamily="2" charset="2"/>
              <a:buNone/>
            </a:pPr>
            <a:r>
              <a:rPr lang="en-US" sz="1600" b="1">
                <a:solidFill>
                  <a:schemeClr val="tx1"/>
                </a:solidFill>
              </a:rPr>
              <a:t>Oyster shuckers working in Dunbar, LA, canning factory from 3:30 a.m. to 5 p.m. All but the very smallest work, including girl in center. Her mother said she is "a real help to me."</a:t>
            </a:r>
          </a:p>
        </p:txBody>
      </p:sp>
    </p:spTree>
  </p:cSld>
  <p:clrMapOvr>
    <a:masterClrMapping/>
  </p:clrMapOvr>
  <p:transition spd="slow">
    <p:spli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0" y="6480175"/>
            <a:ext cx="9188450" cy="377825"/>
          </a:xfrm>
        </p:spPr>
        <p:txBody>
          <a:bodyPr/>
          <a:lstStyle/>
          <a:p>
            <a:pPr algn="ctr">
              <a:lnSpc>
                <a:spcPct val="80000"/>
              </a:lnSpc>
              <a:buFont typeface="Wingdings" pitchFamily="2" charset="2"/>
              <a:buNone/>
            </a:pPr>
            <a:r>
              <a:rPr lang="en-US" sz="2000" b="1">
                <a:solidFill>
                  <a:schemeClr val="tx1"/>
                </a:solidFill>
              </a:rPr>
              <a:t>Shrimp pickers, including little 8 year old Max on the right. Biloxi, Miss. </a:t>
            </a:r>
          </a:p>
        </p:txBody>
      </p:sp>
      <p:pic>
        <p:nvPicPr>
          <p:cNvPr id="41987" name="Picture 3" descr="biloxi"/>
          <p:cNvPicPr>
            <a:picLocks noChangeAspect="1" noChangeArrowheads="1"/>
          </p:cNvPicPr>
          <p:nvPr/>
        </p:nvPicPr>
        <p:blipFill>
          <a:blip r:embed="rId2" cstate="print"/>
          <a:srcRect/>
          <a:stretch>
            <a:fillRect/>
          </a:stretch>
        </p:blipFill>
        <p:spPr bwMode="auto">
          <a:xfrm>
            <a:off x="739775" y="877888"/>
            <a:ext cx="7672388" cy="53816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0" y="6386513"/>
            <a:ext cx="9144000" cy="1076325"/>
          </a:xfrm>
        </p:spPr>
        <p:txBody>
          <a:bodyPr/>
          <a:lstStyle/>
          <a:p>
            <a:pPr algn="ctr">
              <a:lnSpc>
                <a:spcPct val="90000"/>
              </a:lnSpc>
              <a:buFont typeface="Wingdings" pitchFamily="2" charset="2"/>
              <a:buNone/>
            </a:pPr>
            <a:r>
              <a:rPr lang="en-US" sz="2400" b="1">
                <a:solidFill>
                  <a:schemeClr val="tx1"/>
                </a:solidFill>
              </a:rPr>
              <a:t>Adolescent girls from Bibb Mfg. Co. in Macon, Georgia. </a:t>
            </a:r>
          </a:p>
        </p:txBody>
      </p:sp>
      <p:pic>
        <p:nvPicPr>
          <p:cNvPr id="6147" name="Picture 3" descr="adolescents"/>
          <p:cNvPicPr>
            <a:picLocks noChangeAspect="1" noChangeArrowheads="1"/>
          </p:cNvPicPr>
          <p:nvPr/>
        </p:nvPicPr>
        <p:blipFill>
          <a:blip r:embed="rId2" cstate="print"/>
          <a:srcRect/>
          <a:stretch>
            <a:fillRect/>
          </a:stretch>
        </p:blipFill>
        <p:spPr bwMode="auto">
          <a:xfrm>
            <a:off x="981075" y="1058863"/>
            <a:ext cx="7297738" cy="505618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0" y="6378575"/>
            <a:ext cx="9144000" cy="490538"/>
          </a:xfrm>
        </p:spPr>
        <p:txBody>
          <a:bodyPr/>
          <a:lstStyle/>
          <a:p>
            <a:pPr algn="ctr">
              <a:lnSpc>
                <a:spcPct val="90000"/>
              </a:lnSpc>
              <a:buFont typeface="Wingdings" pitchFamily="2" charset="2"/>
              <a:buNone/>
            </a:pPr>
            <a:r>
              <a:rPr lang="en-US" sz="1600" b="1">
                <a:solidFill>
                  <a:schemeClr val="tx1"/>
                </a:solidFill>
              </a:rPr>
              <a:t>Johnnie, a 9 year old oyster shucker. The man behind him is a padrone who </a:t>
            </a:r>
            <a:br>
              <a:rPr lang="en-US" sz="1600" b="1">
                <a:solidFill>
                  <a:schemeClr val="tx1"/>
                </a:solidFill>
              </a:rPr>
            </a:br>
            <a:r>
              <a:rPr lang="en-US" sz="1600" b="1">
                <a:solidFill>
                  <a:schemeClr val="tx1"/>
                </a:solidFill>
              </a:rPr>
              <a:t>has brought these people from Baltimore for 4 years. He is their boss. Dunbar, LA. </a:t>
            </a:r>
          </a:p>
        </p:txBody>
      </p:sp>
      <p:pic>
        <p:nvPicPr>
          <p:cNvPr id="43011" name="Picture 3" descr="padrone"/>
          <p:cNvPicPr>
            <a:picLocks noChangeAspect="1" noChangeArrowheads="1"/>
          </p:cNvPicPr>
          <p:nvPr/>
        </p:nvPicPr>
        <p:blipFill>
          <a:blip r:embed="rId2" cstate="print"/>
          <a:srcRect/>
          <a:stretch>
            <a:fillRect/>
          </a:stretch>
        </p:blipFill>
        <p:spPr bwMode="auto">
          <a:xfrm>
            <a:off x="784225" y="952500"/>
            <a:ext cx="7624763" cy="5265738"/>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0" y="6318250"/>
            <a:ext cx="9144000" cy="495300"/>
          </a:xfrm>
        </p:spPr>
        <p:txBody>
          <a:bodyPr/>
          <a:lstStyle/>
          <a:p>
            <a:pPr algn="ctr">
              <a:buFont typeface="Wingdings" pitchFamily="2" charset="2"/>
              <a:buNone/>
            </a:pPr>
            <a:r>
              <a:rPr lang="en-US" sz="1600" b="1">
                <a:solidFill>
                  <a:schemeClr val="tx1"/>
                </a:solidFill>
              </a:rPr>
              <a:t>Manuel the young shrimp picker, age 5, with a mountain of child labor oyster shells </a:t>
            </a:r>
            <a:br>
              <a:rPr lang="en-US" sz="1600" b="1">
                <a:solidFill>
                  <a:schemeClr val="tx1"/>
                </a:solidFill>
              </a:rPr>
            </a:br>
            <a:r>
              <a:rPr lang="en-US" sz="1600" b="1">
                <a:solidFill>
                  <a:schemeClr val="tx1"/>
                </a:solidFill>
              </a:rPr>
              <a:t>behind him. He worked last year. Understands not a word of English. Biloxi, Miss. </a:t>
            </a:r>
          </a:p>
        </p:txBody>
      </p:sp>
      <p:pic>
        <p:nvPicPr>
          <p:cNvPr id="44035" name="Picture 3" descr="manuel"/>
          <p:cNvPicPr>
            <a:picLocks noChangeAspect="1" noChangeArrowheads="1"/>
          </p:cNvPicPr>
          <p:nvPr/>
        </p:nvPicPr>
        <p:blipFill>
          <a:blip r:embed="rId2" cstate="print"/>
          <a:srcRect/>
          <a:stretch>
            <a:fillRect/>
          </a:stretch>
        </p:blipFill>
        <p:spPr bwMode="auto">
          <a:xfrm>
            <a:off x="793750" y="903288"/>
            <a:ext cx="7712075" cy="53308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5921375"/>
            <a:ext cx="9144000" cy="444500"/>
          </a:xfrm>
          <a:prstGeom prst="rect">
            <a:avLst/>
          </a:prstGeom>
          <a:solidFill>
            <a:srgbClr val="000000"/>
          </a:solidFill>
          <a:ln w="9525">
            <a:solidFill>
              <a:srgbClr val="000000"/>
            </a:solidFill>
            <a:miter lim="800000"/>
            <a:headEnd/>
            <a:tailEnd/>
          </a:ln>
          <a:effectLst/>
        </p:spPr>
        <p:txBody>
          <a:bodyPr wrap="none" anchor="ctr"/>
          <a:lstStyle/>
          <a:p>
            <a:endParaRPr lang="en-US"/>
          </a:p>
        </p:txBody>
      </p:sp>
      <p:pic>
        <p:nvPicPr>
          <p:cNvPr id="45059" name="Picture 3" descr="slippery"/>
          <p:cNvPicPr>
            <a:picLocks noChangeAspect="1" noChangeArrowheads="1"/>
          </p:cNvPicPr>
          <p:nvPr/>
        </p:nvPicPr>
        <p:blipFill>
          <a:blip r:embed="rId2" cstate="print"/>
          <a:srcRect/>
          <a:stretch>
            <a:fillRect/>
          </a:stretch>
        </p:blipFill>
        <p:spPr bwMode="auto">
          <a:xfrm>
            <a:off x="1189038" y="917575"/>
            <a:ext cx="6954837" cy="4906963"/>
          </a:xfrm>
          <a:prstGeom prst="rect">
            <a:avLst/>
          </a:prstGeom>
          <a:noFill/>
        </p:spPr>
      </p:pic>
      <p:sp>
        <p:nvSpPr>
          <p:cNvPr id="45060" name="Text Box 4"/>
          <p:cNvSpPr txBox="1">
            <a:spLocks noChangeArrowheads="1"/>
          </p:cNvSpPr>
          <p:nvPr/>
        </p:nvSpPr>
        <p:spPr bwMode="auto">
          <a:xfrm>
            <a:off x="0" y="5999163"/>
            <a:ext cx="9144000" cy="825500"/>
          </a:xfrm>
          <a:prstGeom prst="rect">
            <a:avLst/>
          </a:prstGeom>
          <a:noFill/>
          <a:ln w="9525">
            <a:noFill/>
            <a:miter lim="800000"/>
            <a:headEnd/>
            <a:tailEnd/>
          </a:ln>
          <a:effectLst/>
        </p:spPr>
        <p:txBody>
          <a:bodyPr>
            <a:spAutoFit/>
          </a:bodyPr>
          <a:lstStyle/>
          <a:p>
            <a:pPr algn="ctr" eaLnBrk="1" hangingPunct="1">
              <a:spcBef>
                <a:spcPct val="50000"/>
              </a:spcBef>
            </a:pPr>
            <a:r>
              <a:rPr lang="en-US" sz="1600">
                <a:latin typeface="Arial" charset="0"/>
              </a:rPr>
              <a:t>Cutting fish in a sardine cannery. Large sharp knives are used with a cutting and chopping motion. Slippery floors &amp; benches &amp; careless bumping increase the possibility of accidents. "The salt water gits into the cuts and they ache," said one boy. Eastport, ME.</a:t>
            </a:r>
          </a:p>
        </p:txBody>
      </p:sp>
    </p:spTree>
  </p:cSld>
  <p:clrMapOvr>
    <a:masterClrMapping/>
  </p:clrMapOvr>
  <p:transition spd="slow">
    <p:spli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0" y="6335713"/>
            <a:ext cx="9144000" cy="649287"/>
          </a:xfrm>
        </p:spPr>
        <p:txBody>
          <a:bodyPr/>
          <a:lstStyle/>
          <a:p>
            <a:pPr algn="ctr">
              <a:buFont typeface="Wingdings" pitchFamily="2" charset="2"/>
              <a:buNone/>
            </a:pPr>
            <a:r>
              <a:rPr lang="en-US" sz="1600" b="1">
                <a:solidFill>
                  <a:schemeClr val="tx1"/>
                </a:solidFill>
              </a:rPr>
              <a:t>Hiram Pulk, age 9, working in a canning company. "I ain't very fast only about </a:t>
            </a:r>
            <a:br>
              <a:rPr lang="en-US" sz="1600" b="1">
                <a:solidFill>
                  <a:schemeClr val="tx1"/>
                </a:solidFill>
              </a:rPr>
            </a:br>
            <a:r>
              <a:rPr lang="en-US" sz="1600" b="1">
                <a:solidFill>
                  <a:schemeClr val="tx1"/>
                </a:solidFill>
              </a:rPr>
              <a:t>5 boxes a day. They pay about 5 cents a box," he said. Eastport, ME. </a:t>
            </a:r>
          </a:p>
        </p:txBody>
      </p:sp>
      <p:pic>
        <p:nvPicPr>
          <p:cNvPr id="46083" name="Picture 3" descr="hiram"/>
          <p:cNvPicPr>
            <a:picLocks noChangeAspect="1" noChangeArrowheads="1"/>
          </p:cNvPicPr>
          <p:nvPr/>
        </p:nvPicPr>
        <p:blipFill>
          <a:blip r:embed="rId2" cstate="print">
            <a:lum bright="-6000"/>
          </a:blip>
          <a:srcRect/>
          <a:stretch>
            <a:fillRect/>
          </a:stretch>
        </p:blipFill>
        <p:spPr bwMode="auto">
          <a:xfrm>
            <a:off x="898525" y="958850"/>
            <a:ext cx="7513638" cy="52260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p:cNvGrpSpPr>
            <a:grpSpLocks/>
          </p:cNvGrpSpPr>
          <p:nvPr/>
        </p:nvGrpSpPr>
        <p:grpSpPr bwMode="auto">
          <a:xfrm>
            <a:off x="-458788" y="2797175"/>
            <a:ext cx="7864476" cy="1504950"/>
            <a:chOff x="-289" y="1762"/>
            <a:chExt cx="4954" cy="948"/>
          </a:xfrm>
        </p:grpSpPr>
        <p:sp>
          <p:nvSpPr>
            <p:cNvPr id="47107"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47108"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47109"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47110" name="Rectangle 6"/>
          <p:cNvSpPr>
            <a:spLocks noGrp="1" noChangeArrowheads="1"/>
          </p:cNvSpPr>
          <p:nvPr>
            <p:ph type="ctrTitle"/>
          </p:nvPr>
        </p:nvSpPr>
        <p:spPr>
          <a:xfrm>
            <a:off x="0" y="785813"/>
            <a:ext cx="9144000" cy="1143000"/>
          </a:xfrm>
        </p:spPr>
        <p:txBody>
          <a:bodyPr/>
          <a:lstStyle/>
          <a:p>
            <a:r>
              <a:rPr lang="en-US"/>
              <a:t>Fruit Pickers</a:t>
            </a:r>
          </a:p>
        </p:txBody>
      </p:sp>
      <p:sp>
        <p:nvSpPr>
          <p:cNvPr id="47111" name="AutoShape 7" descr="Photo of fruit pickers from the early 1900's "/>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47112" name="AutoShape 8" descr="Photo of fruit pickers from the early 1900's "/>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47113" name="AutoShape 9" descr="Photo of fruit pickers from the early 1900's "/>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47114" name="Picture 10" descr="Library-S0001968926"/>
          <p:cNvPicPr>
            <a:picLocks noChangeAspect="1" noChangeArrowheads="1"/>
          </p:cNvPicPr>
          <p:nvPr/>
        </p:nvPicPr>
        <p:blipFill>
          <a:blip r:embed="rId2" cstate="print"/>
          <a:srcRect l="26053"/>
          <a:stretch>
            <a:fillRect/>
          </a:stretch>
        </p:blipFill>
        <p:spPr bwMode="auto">
          <a:xfrm>
            <a:off x="2309813" y="2046288"/>
            <a:ext cx="4441825" cy="360838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0" y="6318250"/>
            <a:ext cx="9144000" cy="484188"/>
          </a:xfrm>
        </p:spPr>
        <p:txBody>
          <a:bodyPr/>
          <a:lstStyle/>
          <a:p>
            <a:pPr algn="ctr">
              <a:buFont typeface="Wingdings" pitchFamily="2" charset="2"/>
              <a:buNone/>
            </a:pPr>
            <a:r>
              <a:rPr lang="en-US" sz="1600" b="1">
                <a:solidFill>
                  <a:schemeClr val="tx1"/>
                </a:solidFill>
              </a:rPr>
              <a:t>A berry field on Rock Creek. Whites and blacks, old and young, work here from</a:t>
            </a:r>
            <a:br>
              <a:rPr lang="en-US" sz="1600" b="1">
                <a:solidFill>
                  <a:schemeClr val="tx1"/>
                </a:solidFill>
              </a:rPr>
            </a:br>
            <a:r>
              <a:rPr lang="en-US" sz="1600" b="1">
                <a:solidFill>
                  <a:schemeClr val="tx1"/>
                </a:solidFill>
              </a:rPr>
              <a:t>4:30 a.m. to sunset some days. A long hot day. Rock Creek, Md. </a:t>
            </a:r>
          </a:p>
        </p:txBody>
      </p:sp>
      <p:pic>
        <p:nvPicPr>
          <p:cNvPr id="48131" name="Picture 3" descr="berry"/>
          <p:cNvPicPr>
            <a:picLocks noChangeAspect="1" noChangeArrowheads="1"/>
          </p:cNvPicPr>
          <p:nvPr/>
        </p:nvPicPr>
        <p:blipFill>
          <a:blip r:embed="rId2" cstate="print"/>
          <a:srcRect/>
          <a:stretch>
            <a:fillRect/>
          </a:stretch>
        </p:blipFill>
        <p:spPr bwMode="auto">
          <a:xfrm>
            <a:off x="860425" y="911225"/>
            <a:ext cx="7605713" cy="5281613"/>
          </a:xfrm>
          <a:prstGeom prst="rect">
            <a:avLst/>
          </a:prstGeom>
          <a:noFill/>
        </p:spPr>
      </p:pic>
    </p:spTree>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48130">
                                            <p:txEl>
                                              <p:pRg st="0" end="0"/>
                                            </p:txEl>
                                          </p:spTgt>
                                        </p:tgtEl>
                                        <p:attrNameLst>
                                          <p:attrName>style.visibility</p:attrName>
                                        </p:attrNameLst>
                                      </p:cBhvr>
                                      <p:to>
                                        <p:strVal val="visible"/>
                                      </p:to>
                                    </p:set>
                                    <p:animEffect transition="in" filter="fade">
                                      <p:cBhvr>
                                        <p:cTn id="7" dur="1000"/>
                                        <p:tgtEl>
                                          <p:spTgt spid="48130">
                                            <p:txEl>
                                              <p:pRg st="0" end="0"/>
                                            </p:txEl>
                                          </p:spTgt>
                                        </p:tgtEl>
                                      </p:cBhvr>
                                    </p:animEffect>
                                    <p:anim calcmode="lin" valueType="num">
                                      <p:cBhvr>
                                        <p:cTn id="8" dur="1000" fill="hold"/>
                                        <p:tgtEl>
                                          <p:spTgt spid="4813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813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xfrm>
            <a:off x="0" y="6330950"/>
            <a:ext cx="9144000" cy="427038"/>
          </a:xfrm>
        </p:spPr>
        <p:txBody>
          <a:bodyPr/>
          <a:lstStyle/>
          <a:p>
            <a:pPr algn="ctr">
              <a:buFont typeface="Wingdings" pitchFamily="2" charset="2"/>
              <a:buNone/>
            </a:pPr>
            <a:r>
              <a:rPr lang="en-US" sz="1600" b="1">
                <a:solidFill>
                  <a:schemeClr val="tx1"/>
                </a:solidFill>
              </a:rPr>
              <a:t>Camille Carmo, age 7, and Justine, age 9. The older girl </a:t>
            </a:r>
            <a:br>
              <a:rPr lang="en-US" sz="1600" b="1">
                <a:solidFill>
                  <a:schemeClr val="tx1"/>
                </a:solidFill>
              </a:rPr>
            </a:br>
            <a:r>
              <a:rPr lang="en-US" sz="1600" b="1">
                <a:solidFill>
                  <a:schemeClr val="tx1"/>
                </a:solidFill>
              </a:rPr>
              <a:t>picks about 4 pails a day. Rochester, Mass. </a:t>
            </a:r>
          </a:p>
        </p:txBody>
      </p:sp>
      <p:pic>
        <p:nvPicPr>
          <p:cNvPr id="49155" name="Picture 3" descr="camille"/>
          <p:cNvPicPr>
            <a:picLocks noChangeAspect="1" noChangeArrowheads="1"/>
          </p:cNvPicPr>
          <p:nvPr/>
        </p:nvPicPr>
        <p:blipFill>
          <a:blip r:embed="rId2" cstate="print">
            <a:lum contrast="24000"/>
          </a:blip>
          <a:srcRect/>
          <a:stretch>
            <a:fillRect/>
          </a:stretch>
        </p:blipFill>
        <p:spPr bwMode="auto">
          <a:xfrm>
            <a:off x="741363" y="917575"/>
            <a:ext cx="7785100" cy="53276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0" y="6383338"/>
            <a:ext cx="9144000" cy="484187"/>
          </a:xfrm>
        </p:spPr>
        <p:txBody>
          <a:bodyPr/>
          <a:lstStyle/>
          <a:p>
            <a:pPr algn="ctr">
              <a:buFont typeface="Wingdings" pitchFamily="2" charset="2"/>
              <a:buNone/>
            </a:pPr>
            <a:r>
              <a:rPr lang="en-US" sz="2000" b="1">
                <a:solidFill>
                  <a:schemeClr val="tx1"/>
                </a:solidFill>
              </a:rPr>
              <a:t>Norris Luvitt. Been picking 3 years in berry fields near Baltimore. </a:t>
            </a:r>
          </a:p>
        </p:txBody>
      </p:sp>
      <p:pic>
        <p:nvPicPr>
          <p:cNvPr id="50179" name="Picture 3" descr="norris"/>
          <p:cNvPicPr>
            <a:picLocks noChangeAspect="1" noChangeArrowheads="1"/>
          </p:cNvPicPr>
          <p:nvPr/>
        </p:nvPicPr>
        <p:blipFill>
          <a:blip r:embed="rId2" cstate="print"/>
          <a:srcRect/>
          <a:stretch>
            <a:fillRect/>
          </a:stretch>
        </p:blipFill>
        <p:spPr bwMode="auto">
          <a:xfrm>
            <a:off x="1050925" y="912813"/>
            <a:ext cx="7177088" cy="532288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2"/>
          <p:cNvGrpSpPr>
            <a:grpSpLocks/>
          </p:cNvGrpSpPr>
          <p:nvPr/>
        </p:nvGrpSpPr>
        <p:grpSpPr bwMode="auto">
          <a:xfrm>
            <a:off x="-458788" y="2797175"/>
            <a:ext cx="7864476" cy="1504950"/>
            <a:chOff x="-289" y="1762"/>
            <a:chExt cx="4954" cy="948"/>
          </a:xfrm>
        </p:grpSpPr>
        <p:sp>
          <p:nvSpPr>
            <p:cNvPr id="51203"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51204"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51205"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51206" name="Rectangle 6"/>
          <p:cNvSpPr>
            <a:spLocks noGrp="1" noChangeArrowheads="1"/>
          </p:cNvSpPr>
          <p:nvPr>
            <p:ph type="ctrTitle"/>
          </p:nvPr>
        </p:nvSpPr>
        <p:spPr>
          <a:xfrm>
            <a:off x="0" y="1019175"/>
            <a:ext cx="9144000" cy="1143000"/>
          </a:xfrm>
        </p:spPr>
        <p:txBody>
          <a:bodyPr/>
          <a:lstStyle/>
          <a:p>
            <a:r>
              <a:rPr lang="en-US" sz="4800"/>
              <a:t>Little Salesmen</a:t>
            </a:r>
          </a:p>
        </p:txBody>
      </p:sp>
      <p:pic>
        <p:nvPicPr>
          <p:cNvPr id="51207" name="Picture 7" descr="NYKids"/>
          <p:cNvPicPr>
            <a:picLocks noChangeAspect="1" noChangeArrowheads="1"/>
          </p:cNvPicPr>
          <p:nvPr/>
        </p:nvPicPr>
        <p:blipFill>
          <a:blip r:embed="rId2" cstate="print">
            <a:grayscl/>
          </a:blip>
          <a:srcRect l="6213" t="34496" r="8549" b="13680"/>
          <a:stretch>
            <a:fillRect/>
          </a:stretch>
        </p:blipFill>
        <p:spPr bwMode="auto">
          <a:xfrm>
            <a:off x="2028825" y="2132013"/>
            <a:ext cx="4989513" cy="3903662"/>
          </a:xfrm>
          <a:prstGeom prst="rect">
            <a:avLst/>
          </a:prstGeom>
          <a:noFill/>
        </p:spPr>
      </p:pic>
    </p:spTree>
  </p:cSld>
  <p:clrMapOvr>
    <a:masterClrMapping/>
  </p:clrMapOvr>
  <p:transition spd="slow">
    <p:spli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tommie"/>
          <p:cNvPicPr>
            <a:picLocks noChangeAspect="1" noChangeArrowheads="1"/>
          </p:cNvPicPr>
          <p:nvPr/>
        </p:nvPicPr>
        <p:blipFill>
          <a:blip r:embed="rId2" cstate="print"/>
          <a:srcRect l="20496" r="14354"/>
          <a:stretch>
            <a:fillRect/>
          </a:stretch>
        </p:blipFill>
        <p:spPr bwMode="auto">
          <a:xfrm>
            <a:off x="4664075" y="1166813"/>
            <a:ext cx="4391025" cy="4754562"/>
          </a:xfrm>
          <a:prstGeom prst="rect">
            <a:avLst/>
          </a:prstGeom>
          <a:noFill/>
        </p:spPr>
      </p:pic>
      <p:sp>
        <p:nvSpPr>
          <p:cNvPr id="52227" name="Rectangle 3"/>
          <p:cNvSpPr>
            <a:spLocks noGrp="1" noChangeArrowheads="1"/>
          </p:cNvSpPr>
          <p:nvPr>
            <p:ph type="body" idx="1"/>
          </p:nvPr>
        </p:nvSpPr>
        <p:spPr>
          <a:xfrm>
            <a:off x="-55563" y="1152525"/>
            <a:ext cx="4748213" cy="5060950"/>
          </a:xfrm>
        </p:spPr>
        <p:txBody>
          <a:bodyPr/>
          <a:lstStyle/>
          <a:p>
            <a:r>
              <a:rPr lang="en-US" sz="2200" b="1"/>
              <a:t>After 9 p.m., 7 year old Tommie Nooman demonstrating the advantages of the Ideal Necktie Form in a store window on Pennsylvania Ave. in Washington, D.C. His father said, "He is the youngest demonstrator in America. Has been doing it for several years from San Francisco, to New York. We stay a month or six weeks in a place. He works at it off and on." Remarks from the by-standers were not having the best effect on Tommie. </a:t>
            </a:r>
          </a:p>
          <a:p>
            <a:endParaRPr lang="en-US" sz="2200" b="1"/>
          </a:p>
        </p:txBody>
      </p:sp>
    </p:spTree>
  </p:cSld>
  <p:clrMapOvr>
    <a:masterClrMapping/>
  </p:clrMapOvr>
  <p:transition spd="slow">
    <p:spli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0" y="6448425"/>
            <a:ext cx="9144000" cy="376238"/>
          </a:xfrm>
        </p:spPr>
        <p:txBody>
          <a:bodyPr/>
          <a:lstStyle/>
          <a:p>
            <a:pPr algn="ctr">
              <a:lnSpc>
                <a:spcPct val="80000"/>
              </a:lnSpc>
              <a:buFont typeface="Wingdings" pitchFamily="2" charset="2"/>
              <a:buNone/>
            </a:pPr>
            <a:r>
              <a:rPr lang="en-US" sz="2400" b="1">
                <a:solidFill>
                  <a:schemeClr val="tx1"/>
                </a:solidFill>
              </a:rPr>
              <a:t>Doffer boys, Macon, Georgia.</a:t>
            </a:r>
          </a:p>
        </p:txBody>
      </p:sp>
      <p:pic>
        <p:nvPicPr>
          <p:cNvPr id="7171" name="Picture 3" descr="macon"/>
          <p:cNvPicPr>
            <a:picLocks noChangeAspect="1" noChangeArrowheads="1"/>
          </p:cNvPicPr>
          <p:nvPr/>
        </p:nvPicPr>
        <p:blipFill>
          <a:blip r:embed="rId2" cstate="print"/>
          <a:srcRect/>
          <a:stretch>
            <a:fillRect/>
          </a:stretch>
        </p:blipFill>
        <p:spPr bwMode="auto">
          <a:xfrm>
            <a:off x="952500" y="1052513"/>
            <a:ext cx="7224713" cy="509587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xfrm>
            <a:off x="290513" y="1160463"/>
            <a:ext cx="3975100" cy="4770437"/>
          </a:xfrm>
        </p:spPr>
        <p:txBody>
          <a:bodyPr/>
          <a:lstStyle/>
          <a:p>
            <a:r>
              <a:rPr lang="en-US" sz="2400" b="1"/>
              <a:t>Joseph Severio, peanut vender, age 11. Been pushing a cart 2 years. Out after midnight on May 21, 1910. Ordinarily works 6 hours per day. Works of his own volition. All earnings go to his father. Wilmington, Delaware.</a:t>
            </a:r>
          </a:p>
        </p:txBody>
      </p:sp>
      <p:pic>
        <p:nvPicPr>
          <p:cNvPr id="53251" name="Picture 3" descr="severio"/>
          <p:cNvPicPr>
            <a:picLocks noChangeAspect="1" noChangeArrowheads="1"/>
          </p:cNvPicPr>
          <p:nvPr/>
        </p:nvPicPr>
        <p:blipFill>
          <a:blip r:embed="rId2" cstate="print"/>
          <a:srcRect/>
          <a:stretch>
            <a:fillRect/>
          </a:stretch>
        </p:blipFill>
        <p:spPr bwMode="auto">
          <a:xfrm>
            <a:off x="4794250" y="892175"/>
            <a:ext cx="4210050" cy="532447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2"/>
          <p:cNvGrpSpPr>
            <a:grpSpLocks/>
          </p:cNvGrpSpPr>
          <p:nvPr/>
        </p:nvGrpSpPr>
        <p:grpSpPr bwMode="auto">
          <a:xfrm>
            <a:off x="-458788" y="2797175"/>
            <a:ext cx="7864476" cy="1504950"/>
            <a:chOff x="-289" y="1762"/>
            <a:chExt cx="4954" cy="948"/>
          </a:xfrm>
        </p:grpSpPr>
        <p:sp>
          <p:nvSpPr>
            <p:cNvPr id="54275"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54276"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54277"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54278" name="Rectangle 6"/>
          <p:cNvSpPr>
            <a:spLocks noGrp="1" noChangeArrowheads="1"/>
          </p:cNvSpPr>
          <p:nvPr>
            <p:ph type="ctrTitle"/>
          </p:nvPr>
        </p:nvSpPr>
        <p:spPr>
          <a:xfrm>
            <a:off x="0" y="1063625"/>
            <a:ext cx="9144000" cy="1143000"/>
          </a:xfrm>
        </p:spPr>
        <p:txBody>
          <a:bodyPr/>
          <a:lstStyle/>
          <a:p>
            <a:r>
              <a:rPr lang="en-US" sz="4800"/>
              <a:t>A Variety of Jobs</a:t>
            </a:r>
          </a:p>
        </p:txBody>
      </p:sp>
      <p:pic>
        <p:nvPicPr>
          <p:cNvPr id="54279" name="Picture 7" descr="0353-0606-0906-5345_TN"/>
          <p:cNvPicPr>
            <a:picLocks noChangeAspect="1" noChangeArrowheads="1"/>
          </p:cNvPicPr>
          <p:nvPr/>
        </p:nvPicPr>
        <p:blipFill>
          <a:blip r:embed="rId2" cstate="print">
            <a:grayscl/>
          </a:blip>
          <a:srcRect l="8266"/>
          <a:stretch>
            <a:fillRect/>
          </a:stretch>
        </p:blipFill>
        <p:spPr bwMode="auto">
          <a:xfrm>
            <a:off x="2038350" y="2087563"/>
            <a:ext cx="4879975" cy="36163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379413" y="1103313"/>
            <a:ext cx="3917950" cy="5011737"/>
          </a:xfrm>
        </p:spPr>
        <p:txBody>
          <a:bodyPr/>
          <a:lstStyle/>
          <a:p>
            <a:r>
              <a:rPr lang="en-US" b="1"/>
              <a:t>A Bowery bootblack in New York. </a:t>
            </a:r>
          </a:p>
        </p:txBody>
      </p:sp>
      <p:pic>
        <p:nvPicPr>
          <p:cNvPr id="55299" name="Picture 3" descr="bowery"/>
          <p:cNvPicPr>
            <a:picLocks noChangeAspect="1" noChangeArrowheads="1"/>
          </p:cNvPicPr>
          <p:nvPr/>
        </p:nvPicPr>
        <p:blipFill>
          <a:blip r:embed="rId2" cstate="print"/>
          <a:srcRect/>
          <a:stretch>
            <a:fillRect/>
          </a:stretch>
        </p:blipFill>
        <p:spPr bwMode="auto">
          <a:xfrm>
            <a:off x="4881563" y="979488"/>
            <a:ext cx="4084637" cy="518160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0" y="6438900"/>
            <a:ext cx="9144000" cy="496888"/>
          </a:xfrm>
        </p:spPr>
        <p:txBody>
          <a:bodyPr/>
          <a:lstStyle/>
          <a:p>
            <a:pPr algn="ctr">
              <a:buFont typeface="Wingdings" pitchFamily="2" charset="2"/>
              <a:buNone/>
            </a:pPr>
            <a:r>
              <a:rPr lang="en-US" sz="1600" b="1">
                <a:solidFill>
                  <a:schemeClr val="tx1"/>
                </a:solidFill>
              </a:rPr>
              <a:t>Bowling Alley boys. Many of them work setting pins until past midnight. New Haven, Conn. </a:t>
            </a:r>
          </a:p>
        </p:txBody>
      </p:sp>
      <p:pic>
        <p:nvPicPr>
          <p:cNvPr id="56323" name="Picture 3" descr="bowling"/>
          <p:cNvPicPr>
            <a:picLocks noChangeAspect="1" noChangeArrowheads="1"/>
          </p:cNvPicPr>
          <p:nvPr/>
        </p:nvPicPr>
        <p:blipFill>
          <a:blip r:embed="rId2" cstate="print"/>
          <a:srcRect/>
          <a:stretch>
            <a:fillRect/>
          </a:stretch>
        </p:blipFill>
        <p:spPr bwMode="auto">
          <a:xfrm>
            <a:off x="244475" y="1006475"/>
            <a:ext cx="8645525" cy="51276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0" y="6330950"/>
            <a:ext cx="9144000" cy="793750"/>
          </a:xfrm>
        </p:spPr>
        <p:txBody>
          <a:bodyPr/>
          <a:lstStyle/>
          <a:p>
            <a:pPr algn="ctr">
              <a:buFont typeface="Wingdings" pitchFamily="2" charset="2"/>
              <a:buNone/>
            </a:pPr>
            <a:r>
              <a:rPr lang="en-US" sz="1600" b="1">
                <a:solidFill>
                  <a:schemeClr val="tx1"/>
                </a:solidFill>
              </a:rPr>
              <a:t>George Christopher, Postal Telegraph, age 14. Been at it over 3 years. </a:t>
            </a:r>
            <a:br>
              <a:rPr lang="en-US" sz="1600" b="1">
                <a:solidFill>
                  <a:schemeClr val="tx1"/>
                </a:solidFill>
              </a:rPr>
            </a:br>
            <a:r>
              <a:rPr lang="en-US" sz="1600" b="1">
                <a:solidFill>
                  <a:schemeClr val="tx1"/>
                </a:solidFill>
              </a:rPr>
              <a:t>Does not work nights. Nashville, Tenn. </a:t>
            </a:r>
          </a:p>
        </p:txBody>
      </p:sp>
      <p:pic>
        <p:nvPicPr>
          <p:cNvPr id="57347" name="Picture 3" descr="christopher"/>
          <p:cNvPicPr>
            <a:picLocks noChangeAspect="1" noChangeArrowheads="1"/>
          </p:cNvPicPr>
          <p:nvPr/>
        </p:nvPicPr>
        <p:blipFill>
          <a:blip r:embed="rId2" cstate="print"/>
          <a:srcRect/>
          <a:stretch>
            <a:fillRect/>
          </a:stretch>
        </p:blipFill>
        <p:spPr bwMode="auto">
          <a:xfrm>
            <a:off x="793750" y="903288"/>
            <a:ext cx="7629525" cy="534828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0" y="6440488"/>
            <a:ext cx="9144000" cy="417512"/>
          </a:xfrm>
        </p:spPr>
        <p:txBody>
          <a:bodyPr/>
          <a:lstStyle/>
          <a:p>
            <a:pPr algn="ctr">
              <a:buFont typeface="Wingdings" pitchFamily="2" charset="2"/>
              <a:buNone/>
            </a:pPr>
            <a:r>
              <a:rPr lang="en-US" sz="2000" b="1">
                <a:solidFill>
                  <a:schemeClr val="tx1"/>
                </a:solidFill>
              </a:rPr>
              <a:t>A boy carrying hats in New York City. </a:t>
            </a:r>
          </a:p>
        </p:txBody>
      </p:sp>
      <p:pic>
        <p:nvPicPr>
          <p:cNvPr id="58371" name="Picture 3" descr="hats"/>
          <p:cNvPicPr>
            <a:picLocks noChangeAspect="1" noChangeArrowheads="1"/>
          </p:cNvPicPr>
          <p:nvPr/>
        </p:nvPicPr>
        <p:blipFill>
          <a:blip r:embed="rId2" cstate="print"/>
          <a:srcRect/>
          <a:stretch>
            <a:fillRect/>
          </a:stretch>
        </p:blipFill>
        <p:spPr bwMode="auto">
          <a:xfrm>
            <a:off x="1084263" y="912813"/>
            <a:ext cx="7085012" cy="5287962"/>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277813" y="1377950"/>
            <a:ext cx="4225925" cy="3159125"/>
          </a:xfrm>
        </p:spPr>
        <p:txBody>
          <a:bodyPr/>
          <a:lstStyle/>
          <a:p>
            <a:r>
              <a:rPr lang="en-US" b="1"/>
              <a:t>Young boys working for Hickok Lumber Co. Burlington, Vermont. </a:t>
            </a:r>
          </a:p>
        </p:txBody>
      </p:sp>
      <p:pic>
        <p:nvPicPr>
          <p:cNvPr id="59395" name="Picture 3" descr="hickok"/>
          <p:cNvPicPr>
            <a:picLocks noChangeAspect="1" noChangeArrowheads="1"/>
          </p:cNvPicPr>
          <p:nvPr/>
        </p:nvPicPr>
        <p:blipFill>
          <a:blip r:embed="rId2" cstate="print"/>
          <a:srcRect/>
          <a:stretch>
            <a:fillRect/>
          </a:stretch>
        </p:blipFill>
        <p:spPr bwMode="auto">
          <a:xfrm>
            <a:off x="4832350" y="946150"/>
            <a:ext cx="4160838" cy="52292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0" y="6462713"/>
            <a:ext cx="9144000" cy="473075"/>
          </a:xfrm>
        </p:spPr>
        <p:txBody>
          <a:bodyPr/>
          <a:lstStyle/>
          <a:p>
            <a:pPr algn="ctr">
              <a:buFont typeface="Wingdings" pitchFamily="2" charset="2"/>
              <a:buNone/>
            </a:pPr>
            <a:r>
              <a:rPr lang="en-US" sz="1600" b="1">
                <a:solidFill>
                  <a:schemeClr val="tx1"/>
                </a:solidFill>
              </a:rPr>
              <a:t>Three young boys with shovels standing in doorway of a Fort Worth &amp; Denver train car. </a:t>
            </a:r>
          </a:p>
        </p:txBody>
      </p:sp>
      <p:pic>
        <p:nvPicPr>
          <p:cNvPr id="60419" name="Picture 3" descr="shovels"/>
          <p:cNvPicPr>
            <a:picLocks noChangeAspect="1" noChangeArrowheads="1"/>
          </p:cNvPicPr>
          <p:nvPr/>
        </p:nvPicPr>
        <p:blipFill>
          <a:blip r:embed="rId2" cstate="print"/>
          <a:srcRect/>
          <a:stretch>
            <a:fillRect/>
          </a:stretch>
        </p:blipFill>
        <p:spPr bwMode="auto">
          <a:xfrm>
            <a:off x="892175" y="962025"/>
            <a:ext cx="7443788" cy="5249863"/>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2"/>
          <p:cNvGrpSpPr>
            <a:grpSpLocks/>
          </p:cNvGrpSpPr>
          <p:nvPr/>
        </p:nvGrpSpPr>
        <p:grpSpPr bwMode="auto">
          <a:xfrm>
            <a:off x="-458788" y="2797175"/>
            <a:ext cx="7864476" cy="1504950"/>
            <a:chOff x="-289" y="1762"/>
            <a:chExt cx="4954" cy="948"/>
          </a:xfrm>
        </p:grpSpPr>
        <p:sp>
          <p:nvSpPr>
            <p:cNvPr id="61443"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61444"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61445"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61446" name="Rectangle 6"/>
          <p:cNvSpPr>
            <a:spLocks noGrp="1" noChangeArrowheads="1"/>
          </p:cNvSpPr>
          <p:nvPr>
            <p:ph type="ctrTitle"/>
          </p:nvPr>
        </p:nvSpPr>
        <p:spPr>
          <a:xfrm>
            <a:off x="0" y="1039813"/>
            <a:ext cx="9144000" cy="1143000"/>
          </a:xfrm>
        </p:spPr>
        <p:txBody>
          <a:bodyPr/>
          <a:lstStyle/>
          <a:p>
            <a:r>
              <a:rPr lang="en-US" sz="4800"/>
              <a:t>Struggling Families</a:t>
            </a:r>
          </a:p>
        </p:txBody>
      </p:sp>
      <p:pic>
        <p:nvPicPr>
          <p:cNvPr id="61447" name="Picture 7" descr="Photo of a working family of five -- three of the older kids who are sitting around a dining table with their mother and baby sibling, taken in the US in the early 20th century.">
            <a:hlinkClick r:id="rId2"/>
          </p:cNvPr>
          <p:cNvPicPr>
            <a:picLocks noChangeAspect="1" noChangeArrowheads="1"/>
          </p:cNvPicPr>
          <p:nvPr/>
        </p:nvPicPr>
        <p:blipFill>
          <a:blip r:embed="rId3" cstate="print">
            <a:lum bright="6000" contrast="-12000"/>
            <a:grayscl/>
          </a:blip>
          <a:srcRect t="25510" b="21829"/>
          <a:stretch>
            <a:fillRect/>
          </a:stretch>
        </p:blipFill>
        <p:spPr bwMode="auto">
          <a:xfrm>
            <a:off x="2103438" y="2114550"/>
            <a:ext cx="4838700" cy="3611563"/>
          </a:xfrm>
          <a:prstGeom prst="rect">
            <a:avLst/>
          </a:prstGeom>
          <a:noFill/>
        </p:spPr>
      </p:pic>
    </p:spTree>
  </p:cSld>
  <p:clrMapOvr>
    <a:masterClrMapping/>
  </p:clrMapOvr>
  <p:transition spd="slow">
    <p:spli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pants"/>
          <p:cNvPicPr>
            <a:picLocks noChangeAspect="1" noChangeArrowheads="1"/>
          </p:cNvPicPr>
          <p:nvPr/>
        </p:nvPicPr>
        <p:blipFill>
          <a:blip r:embed="rId2" cstate="print"/>
          <a:srcRect/>
          <a:stretch>
            <a:fillRect/>
          </a:stretch>
        </p:blipFill>
        <p:spPr bwMode="auto">
          <a:xfrm>
            <a:off x="1098550" y="900113"/>
            <a:ext cx="6983413" cy="4954587"/>
          </a:xfrm>
          <a:prstGeom prst="rect">
            <a:avLst/>
          </a:prstGeom>
          <a:noFill/>
        </p:spPr>
      </p:pic>
      <p:sp>
        <p:nvSpPr>
          <p:cNvPr id="62467" name="Rectangle 3"/>
          <p:cNvSpPr>
            <a:spLocks noChangeArrowheads="1"/>
          </p:cNvSpPr>
          <p:nvPr/>
        </p:nvSpPr>
        <p:spPr bwMode="auto">
          <a:xfrm>
            <a:off x="0" y="6022975"/>
            <a:ext cx="9144000" cy="342900"/>
          </a:xfrm>
          <a:prstGeom prst="rect">
            <a:avLst/>
          </a:prstGeom>
          <a:solidFill>
            <a:srgbClr val="000000"/>
          </a:solidFill>
          <a:ln w="9525">
            <a:solidFill>
              <a:srgbClr val="000000"/>
            </a:solidFill>
            <a:miter lim="800000"/>
            <a:headEnd/>
            <a:tailEnd/>
          </a:ln>
          <a:effectLst/>
        </p:spPr>
        <p:txBody>
          <a:bodyPr wrap="none" anchor="ctr"/>
          <a:lstStyle/>
          <a:p>
            <a:endParaRPr lang="en-US"/>
          </a:p>
        </p:txBody>
      </p:sp>
      <p:sp>
        <p:nvSpPr>
          <p:cNvPr id="62468" name="Text Box 4"/>
          <p:cNvSpPr txBox="1">
            <a:spLocks noChangeArrowheads="1"/>
          </p:cNvSpPr>
          <p:nvPr/>
        </p:nvSpPr>
        <p:spPr bwMode="auto">
          <a:xfrm>
            <a:off x="0" y="6072188"/>
            <a:ext cx="9144000" cy="825500"/>
          </a:xfrm>
          <a:prstGeom prst="rect">
            <a:avLst/>
          </a:prstGeom>
          <a:noFill/>
          <a:ln w="9525">
            <a:noFill/>
            <a:miter lim="800000"/>
            <a:headEnd/>
            <a:tailEnd/>
          </a:ln>
          <a:effectLst/>
        </p:spPr>
        <p:txBody>
          <a:bodyPr>
            <a:spAutoFit/>
          </a:bodyPr>
          <a:lstStyle/>
          <a:p>
            <a:pPr algn="ctr">
              <a:spcBef>
                <a:spcPct val="50000"/>
              </a:spcBef>
            </a:pPr>
            <a:r>
              <a:rPr lang="en-US" sz="1600">
                <a:latin typeface="Arial" charset="0"/>
              </a:rPr>
              <a:t>Mrs. Battaglia (pictured with Tessie, 12, and Tony, 7) works in a garment shop except on Saturdays, when the children sew with her at home for 2 or 3 cents a pair finishing men's pants. They earn $1-1.50 on Saturday. Father disabled and can earn very little. NY City.</a:t>
            </a:r>
          </a:p>
        </p:txBody>
      </p:sp>
    </p:spTree>
  </p:cSld>
  <p:clrMapOvr>
    <a:masterClrMapping/>
  </p:clrMapOvr>
  <p:transition spd="slow">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458788" y="2797175"/>
            <a:ext cx="7864476" cy="1504950"/>
            <a:chOff x="-289" y="1762"/>
            <a:chExt cx="4954" cy="948"/>
          </a:xfrm>
        </p:grpSpPr>
        <p:sp>
          <p:nvSpPr>
            <p:cNvPr id="8195"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8196"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8197"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8198" name="Rectangle 6"/>
          <p:cNvSpPr>
            <a:spLocks noGrp="1" noChangeArrowheads="1"/>
          </p:cNvSpPr>
          <p:nvPr>
            <p:ph type="ctrTitle"/>
          </p:nvPr>
        </p:nvSpPr>
        <p:spPr>
          <a:xfrm>
            <a:off x="0" y="823913"/>
            <a:ext cx="9144000" cy="1143000"/>
          </a:xfrm>
        </p:spPr>
        <p:txBody>
          <a:bodyPr/>
          <a:lstStyle/>
          <a:p>
            <a:r>
              <a:rPr lang="en-US" sz="4800"/>
              <a:t>The Mill</a:t>
            </a:r>
          </a:p>
        </p:txBody>
      </p:sp>
      <p:pic>
        <p:nvPicPr>
          <p:cNvPr id="8199" name="Picture 7" descr="cotton mill"/>
          <p:cNvPicPr>
            <a:picLocks noChangeAspect="1" noChangeArrowheads="1"/>
          </p:cNvPicPr>
          <p:nvPr/>
        </p:nvPicPr>
        <p:blipFill>
          <a:blip r:embed="rId2" cstate="print"/>
          <a:srcRect l="6198" t="6087" r="6927" b="5618"/>
          <a:stretch>
            <a:fillRect/>
          </a:stretch>
        </p:blipFill>
        <p:spPr bwMode="auto">
          <a:xfrm>
            <a:off x="2260600" y="2097088"/>
            <a:ext cx="4460875" cy="3783012"/>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garters"/>
          <p:cNvPicPr>
            <a:picLocks noChangeAspect="1" noChangeArrowheads="1"/>
          </p:cNvPicPr>
          <p:nvPr/>
        </p:nvPicPr>
        <p:blipFill>
          <a:blip r:embed="rId2" cstate="print"/>
          <a:srcRect/>
          <a:stretch>
            <a:fillRect/>
          </a:stretch>
        </p:blipFill>
        <p:spPr bwMode="auto">
          <a:xfrm>
            <a:off x="922338" y="971550"/>
            <a:ext cx="7348537" cy="5186363"/>
          </a:xfrm>
          <a:prstGeom prst="rect">
            <a:avLst/>
          </a:prstGeom>
          <a:noFill/>
        </p:spPr>
      </p:pic>
      <p:sp>
        <p:nvSpPr>
          <p:cNvPr id="63491" name="Text Box 3"/>
          <p:cNvSpPr txBox="1">
            <a:spLocks noChangeArrowheads="1"/>
          </p:cNvSpPr>
          <p:nvPr/>
        </p:nvSpPr>
        <p:spPr bwMode="auto">
          <a:xfrm>
            <a:off x="0" y="6343650"/>
            <a:ext cx="9144000" cy="581025"/>
          </a:xfrm>
          <a:prstGeom prst="rect">
            <a:avLst/>
          </a:prstGeom>
          <a:noFill/>
          <a:ln w="9525">
            <a:noFill/>
            <a:miter lim="800000"/>
            <a:headEnd/>
            <a:tailEnd/>
          </a:ln>
          <a:effectLst/>
        </p:spPr>
        <p:txBody>
          <a:bodyPr>
            <a:spAutoFit/>
          </a:bodyPr>
          <a:lstStyle/>
          <a:p>
            <a:pPr algn="ctr">
              <a:spcBef>
                <a:spcPct val="50000"/>
              </a:spcBef>
            </a:pPr>
            <a:r>
              <a:rPr lang="en-US" sz="1600">
                <a:latin typeface="Arial" charset="0"/>
              </a:rPr>
              <a:t>Jewish family &amp; neighbors working until late at night sewing garters. The youngest work until 9 p.m., the others until 11 p.m. or later. Out of work father helps make garters. NY City.</a:t>
            </a:r>
          </a:p>
        </p:txBody>
      </p:sp>
    </p:spTree>
  </p:cSld>
  <p:clrMapOvr>
    <a:masterClrMapping/>
  </p:clrMapOvr>
  <p:transition spd="slow">
    <p:spli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0" y="6034088"/>
            <a:ext cx="9144000" cy="307975"/>
          </a:xfrm>
          <a:prstGeom prst="rect">
            <a:avLst/>
          </a:prstGeom>
          <a:solidFill>
            <a:srgbClr val="000000"/>
          </a:solidFill>
          <a:ln w="9525">
            <a:solidFill>
              <a:srgbClr val="000000"/>
            </a:solidFill>
            <a:miter lim="800000"/>
            <a:headEnd/>
            <a:tailEnd/>
          </a:ln>
          <a:effectLst/>
        </p:spPr>
        <p:txBody>
          <a:bodyPr wrap="none" anchor="ctr"/>
          <a:lstStyle/>
          <a:p>
            <a:endParaRPr lang="en-US"/>
          </a:p>
        </p:txBody>
      </p:sp>
      <p:pic>
        <p:nvPicPr>
          <p:cNvPr id="64515" name="Picture 3" descr="eating"/>
          <p:cNvPicPr>
            <a:picLocks noChangeAspect="1" noChangeArrowheads="1"/>
          </p:cNvPicPr>
          <p:nvPr/>
        </p:nvPicPr>
        <p:blipFill>
          <a:blip r:embed="rId2" cstate="print"/>
          <a:srcRect/>
          <a:stretch>
            <a:fillRect/>
          </a:stretch>
        </p:blipFill>
        <p:spPr bwMode="auto">
          <a:xfrm>
            <a:off x="1098550" y="881063"/>
            <a:ext cx="7123113" cy="5056187"/>
          </a:xfrm>
          <a:prstGeom prst="rect">
            <a:avLst/>
          </a:prstGeom>
          <a:noFill/>
        </p:spPr>
      </p:pic>
      <p:sp>
        <p:nvSpPr>
          <p:cNvPr id="64516" name="Text Box 4"/>
          <p:cNvSpPr txBox="1">
            <a:spLocks noChangeArrowheads="1"/>
          </p:cNvSpPr>
          <p:nvPr/>
        </p:nvSpPr>
        <p:spPr bwMode="auto">
          <a:xfrm>
            <a:off x="0" y="6111875"/>
            <a:ext cx="9144000" cy="1049338"/>
          </a:xfrm>
          <a:prstGeom prst="rect">
            <a:avLst/>
          </a:prstGeom>
          <a:noFill/>
          <a:ln w="9525">
            <a:noFill/>
            <a:miter lim="800000"/>
            <a:headEnd/>
            <a:tailEnd/>
          </a:ln>
          <a:effectLst/>
        </p:spPr>
        <p:txBody>
          <a:bodyPr>
            <a:spAutoFit/>
          </a:bodyPr>
          <a:lstStyle/>
          <a:p>
            <a:pPr algn="ctr" eaLnBrk="1" hangingPunct="1">
              <a:spcBef>
                <a:spcPct val="20000"/>
              </a:spcBef>
              <a:buFont typeface="Wingdings" pitchFamily="2" charset="2"/>
              <a:buNone/>
            </a:pPr>
            <a:r>
              <a:rPr lang="en-US" sz="1400">
                <a:latin typeface="Arial" charset="0"/>
              </a:rPr>
              <a:t>Picking nuts in dirty basement. The dirtiest imaginable children were pawing over the nuts on the table. Mother had a cold and blew her nose frequently (without washing her hands) and the dirty handkerchiefs reposed comfortably on table close to the nuts and nut meats. The father picks now. NY City. </a:t>
            </a:r>
          </a:p>
          <a:p>
            <a:pPr>
              <a:spcBef>
                <a:spcPct val="50000"/>
              </a:spcBef>
            </a:pPr>
            <a:endParaRPr lang="en-US" sz="1400">
              <a:latin typeface="Arial" charset="0"/>
            </a:endParaRPr>
          </a:p>
        </p:txBody>
      </p:sp>
    </p:spTree>
  </p:cSld>
  <p:clrMapOvr>
    <a:masterClrMapping/>
  </p:clrMapOvr>
  <p:transition spd="slow">
    <p:spli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Group 2"/>
          <p:cNvGrpSpPr>
            <a:grpSpLocks/>
          </p:cNvGrpSpPr>
          <p:nvPr/>
        </p:nvGrpSpPr>
        <p:grpSpPr bwMode="auto">
          <a:xfrm>
            <a:off x="-458788" y="2797175"/>
            <a:ext cx="7864476" cy="1504950"/>
            <a:chOff x="-289" y="1762"/>
            <a:chExt cx="4954" cy="948"/>
          </a:xfrm>
        </p:grpSpPr>
        <p:sp>
          <p:nvSpPr>
            <p:cNvPr id="65539"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65540"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65541"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65542" name="Rectangle 6"/>
          <p:cNvSpPr>
            <a:spLocks noGrp="1" noChangeArrowheads="1"/>
          </p:cNvSpPr>
          <p:nvPr>
            <p:ph type="ctrTitle"/>
          </p:nvPr>
        </p:nvSpPr>
        <p:spPr>
          <a:xfrm>
            <a:off x="-55563" y="1004888"/>
            <a:ext cx="9144001" cy="1143000"/>
          </a:xfrm>
        </p:spPr>
        <p:txBody>
          <a:bodyPr/>
          <a:lstStyle/>
          <a:p>
            <a:r>
              <a:rPr lang="en-US" sz="4800"/>
              <a:t>Pastimes and Vices</a:t>
            </a:r>
          </a:p>
        </p:txBody>
      </p:sp>
      <p:pic>
        <p:nvPicPr>
          <p:cNvPr id="65543" name="Picture 7" descr="NSAP38_small"/>
          <p:cNvPicPr>
            <a:picLocks noChangeAspect="1" noChangeArrowheads="1"/>
          </p:cNvPicPr>
          <p:nvPr/>
        </p:nvPicPr>
        <p:blipFill>
          <a:blip r:embed="rId2" cstate="print"/>
          <a:srcRect b="33998"/>
          <a:stretch>
            <a:fillRect/>
          </a:stretch>
        </p:blipFill>
        <p:spPr bwMode="auto">
          <a:xfrm>
            <a:off x="1976438" y="2068513"/>
            <a:ext cx="5094287" cy="33623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0" y="6480175"/>
            <a:ext cx="9144000" cy="977900"/>
          </a:xfrm>
        </p:spPr>
        <p:txBody>
          <a:bodyPr/>
          <a:lstStyle/>
          <a:p>
            <a:pPr algn="ctr">
              <a:buFont typeface="Wingdings" pitchFamily="2" charset="2"/>
              <a:buNone/>
            </a:pPr>
            <a:r>
              <a:rPr lang="en-US" sz="1600" b="1">
                <a:solidFill>
                  <a:schemeClr val="tx1"/>
                </a:solidFill>
              </a:rPr>
              <a:t>Teaching the young rider how to start. A common scene in pool rooms. St. Louis, Mo. </a:t>
            </a:r>
          </a:p>
        </p:txBody>
      </p:sp>
      <p:pic>
        <p:nvPicPr>
          <p:cNvPr id="66563" name="Picture 3" descr="teaching"/>
          <p:cNvPicPr>
            <a:picLocks noChangeAspect="1" noChangeArrowheads="1"/>
          </p:cNvPicPr>
          <p:nvPr/>
        </p:nvPicPr>
        <p:blipFill>
          <a:blip r:embed="rId2" cstate="print"/>
          <a:srcRect/>
          <a:stretch>
            <a:fillRect/>
          </a:stretch>
        </p:blipFill>
        <p:spPr bwMode="auto">
          <a:xfrm>
            <a:off x="1462088" y="906463"/>
            <a:ext cx="6340475" cy="5297487"/>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0" y="6046788"/>
            <a:ext cx="9144000" cy="285750"/>
          </a:xfrm>
          <a:prstGeom prst="rect">
            <a:avLst/>
          </a:prstGeom>
          <a:solidFill>
            <a:srgbClr val="000000"/>
          </a:solidFill>
          <a:ln w="9525">
            <a:solidFill>
              <a:srgbClr val="000000"/>
            </a:solidFill>
            <a:miter lim="800000"/>
            <a:headEnd/>
            <a:tailEnd/>
          </a:ln>
          <a:effectLst/>
        </p:spPr>
        <p:txBody>
          <a:bodyPr wrap="none" anchor="ctr"/>
          <a:lstStyle/>
          <a:p>
            <a:endParaRPr lang="en-US"/>
          </a:p>
        </p:txBody>
      </p:sp>
      <p:sp>
        <p:nvSpPr>
          <p:cNvPr id="67587" name="Rectangle 3"/>
          <p:cNvSpPr>
            <a:spLocks noGrp="1" noChangeArrowheads="1"/>
          </p:cNvSpPr>
          <p:nvPr>
            <p:ph type="body" idx="1"/>
          </p:nvPr>
        </p:nvSpPr>
        <p:spPr>
          <a:xfrm>
            <a:off x="0" y="6002338"/>
            <a:ext cx="9144000" cy="855662"/>
          </a:xfrm>
        </p:spPr>
        <p:txBody>
          <a:bodyPr/>
          <a:lstStyle/>
          <a:p>
            <a:pPr algn="ctr">
              <a:buFont typeface="Wingdings" pitchFamily="2" charset="2"/>
              <a:buNone/>
            </a:pPr>
            <a:r>
              <a:rPr lang="en-US" sz="1600" b="1">
                <a:solidFill>
                  <a:schemeClr val="tx1"/>
                </a:solidFill>
              </a:rPr>
              <a:t>Messengers absorbed in their usual game of poker in the "Den of the terrible nine" (the waiting room for Western Union Messengers, Hartford, Conn.). They play for money. Some lose a whole month's wages in a day and then are afraid to go home. </a:t>
            </a:r>
          </a:p>
        </p:txBody>
      </p:sp>
      <p:pic>
        <p:nvPicPr>
          <p:cNvPr id="67588" name="Picture 4" descr="messengers"/>
          <p:cNvPicPr>
            <a:picLocks noChangeAspect="1" noChangeArrowheads="1"/>
          </p:cNvPicPr>
          <p:nvPr/>
        </p:nvPicPr>
        <p:blipFill>
          <a:blip r:embed="rId2" cstate="print"/>
          <a:srcRect/>
          <a:stretch>
            <a:fillRect/>
          </a:stretch>
        </p:blipFill>
        <p:spPr bwMode="auto">
          <a:xfrm>
            <a:off x="1047750" y="869950"/>
            <a:ext cx="7218363" cy="508000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xfrm>
            <a:off x="0" y="6440488"/>
            <a:ext cx="9144000" cy="417512"/>
          </a:xfrm>
        </p:spPr>
        <p:txBody>
          <a:bodyPr/>
          <a:lstStyle/>
          <a:p>
            <a:pPr algn="ctr">
              <a:buFont typeface="Wingdings" pitchFamily="2" charset="2"/>
              <a:buNone/>
            </a:pPr>
            <a:r>
              <a:rPr lang="en-US" sz="2000" b="1">
                <a:solidFill>
                  <a:schemeClr val="tx1"/>
                </a:solidFill>
              </a:rPr>
              <a:t>A.D.T. messenger boys. They all smoke. Birmingham, Alabama. </a:t>
            </a:r>
          </a:p>
        </p:txBody>
      </p:sp>
      <p:pic>
        <p:nvPicPr>
          <p:cNvPr id="68611" name="Picture 3" descr="birmingham"/>
          <p:cNvPicPr>
            <a:picLocks noChangeAspect="1" noChangeArrowheads="1"/>
          </p:cNvPicPr>
          <p:nvPr/>
        </p:nvPicPr>
        <p:blipFill>
          <a:blip r:embed="rId2" cstate="print"/>
          <a:srcRect l="761"/>
          <a:stretch>
            <a:fillRect/>
          </a:stretch>
        </p:blipFill>
        <p:spPr bwMode="auto">
          <a:xfrm>
            <a:off x="879475" y="952500"/>
            <a:ext cx="7454900" cy="52641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0" y="6408738"/>
            <a:ext cx="9144000" cy="1023937"/>
          </a:xfrm>
        </p:spPr>
        <p:txBody>
          <a:bodyPr/>
          <a:lstStyle/>
          <a:p>
            <a:pPr algn="ctr">
              <a:buFont typeface="Wingdings" pitchFamily="2" charset="2"/>
              <a:buNone/>
            </a:pPr>
            <a:r>
              <a:rPr lang="en-US" sz="2000" b="1">
                <a:solidFill>
                  <a:schemeClr val="tx1"/>
                </a:solidFill>
              </a:rPr>
              <a:t>A group of newsies playing craps in the jail alley at 10 p.m. Albany, N.Y. </a:t>
            </a:r>
          </a:p>
        </p:txBody>
      </p:sp>
      <p:pic>
        <p:nvPicPr>
          <p:cNvPr id="69635" name="Picture 3" descr="craps"/>
          <p:cNvPicPr>
            <a:picLocks noChangeAspect="1" noChangeArrowheads="1"/>
          </p:cNvPicPr>
          <p:nvPr/>
        </p:nvPicPr>
        <p:blipFill>
          <a:blip r:embed="rId2" cstate="print"/>
          <a:srcRect/>
          <a:stretch>
            <a:fillRect/>
          </a:stretch>
        </p:blipFill>
        <p:spPr bwMode="auto">
          <a:xfrm>
            <a:off x="1147763" y="854075"/>
            <a:ext cx="6988175" cy="53816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xfrm>
            <a:off x="0" y="6457950"/>
            <a:ext cx="9144000" cy="1033463"/>
          </a:xfrm>
        </p:spPr>
        <p:txBody>
          <a:bodyPr/>
          <a:lstStyle/>
          <a:p>
            <a:pPr algn="ctr">
              <a:buFont typeface="Wingdings" pitchFamily="2" charset="2"/>
              <a:buNone/>
            </a:pPr>
            <a:r>
              <a:rPr lang="en-US" sz="1800" b="1">
                <a:solidFill>
                  <a:schemeClr val="tx1"/>
                </a:solidFill>
              </a:rPr>
              <a:t>11:00 a.m. Newsies at Skeeter's Branch. They were all smoking. St. Louis, MO. </a:t>
            </a:r>
          </a:p>
        </p:txBody>
      </p:sp>
      <p:pic>
        <p:nvPicPr>
          <p:cNvPr id="70659" name="Picture 3" descr="smoking"/>
          <p:cNvPicPr>
            <a:picLocks noChangeAspect="1" noChangeArrowheads="1"/>
          </p:cNvPicPr>
          <p:nvPr/>
        </p:nvPicPr>
        <p:blipFill>
          <a:blip r:embed="rId2" cstate="print"/>
          <a:srcRect/>
          <a:stretch>
            <a:fillRect/>
          </a:stretch>
        </p:blipFill>
        <p:spPr bwMode="auto">
          <a:xfrm>
            <a:off x="1495425" y="984250"/>
            <a:ext cx="6286500" cy="51911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xfrm>
            <a:off x="266700" y="1103313"/>
            <a:ext cx="3871913" cy="5561012"/>
          </a:xfrm>
        </p:spPr>
        <p:txBody>
          <a:bodyPr/>
          <a:lstStyle/>
          <a:p>
            <a:r>
              <a:rPr lang="en-US" sz="2800" b="1"/>
              <a:t>Richard Pierce, age 14, a Western Union Telegraph Co. messenger. Nine months in service, works from 7 a.m. to 6 p.m. Smokes and visits houses of prostitution. Wilmington, Del. </a:t>
            </a:r>
          </a:p>
        </p:txBody>
      </p:sp>
      <p:pic>
        <p:nvPicPr>
          <p:cNvPr id="71683" name="Picture 3" descr="pierce"/>
          <p:cNvPicPr>
            <a:picLocks noChangeAspect="1" noChangeArrowheads="1"/>
          </p:cNvPicPr>
          <p:nvPr/>
        </p:nvPicPr>
        <p:blipFill>
          <a:blip r:embed="rId2" cstate="print"/>
          <a:srcRect/>
          <a:stretch>
            <a:fillRect/>
          </a:stretch>
        </p:blipFill>
        <p:spPr bwMode="auto">
          <a:xfrm>
            <a:off x="4899025" y="1008063"/>
            <a:ext cx="4024313" cy="5116512"/>
          </a:xfrm>
          <a:prstGeom prst="rect">
            <a:avLst/>
          </a:prstGeom>
          <a:noFill/>
        </p:spPr>
      </p:pic>
    </p:spTree>
  </p:cSld>
  <p:clrMapOvr>
    <a:masterClrMapping/>
  </p:clrMapOvr>
  <p:transition spd="slow">
    <p:spli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2"/>
          <p:cNvGrpSpPr>
            <a:grpSpLocks/>
          </p:cNvGrpSpPr>
          <p:nvPr/>
        </p:nvGrpSpPr>
        <p:grpSpPr bwMode="auto">
          <a:xfrm>
            <a:off x="-458788" y="2797175"/>
            <a:ext cx="7864476" cy="1504950"/>
            <a:chOff x="-289" y="1762"/>
            <a:chExt cx="4954" cy="948"/>
          </a:xfrm>
        </p:grpSpPr>
        <p:sp>
          <p:nvSpPr>
            <p:cNvPr id="72707" name="Film"/>
            <p:cNvSpPr>
              <a:spLocks noEditPoints="1" noChangeArrowheads="1"/>
            </p:cNvSpPr>
            <p:nvPr/>
          </p:nvSpPr>
          <p:spPr bwMode="auto">
            <a:xfrm rot="16200000">
              <a:off x="64" y="1409"/>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72708" name="Film"/>
            <p:cNvSpPr>
              <a:spLocks noEditPoints="1" noChangeArrowheads="1"/>
            </p:cNvSpPr>
            <p:nvPr/>
          </p:nvSpPr>
          <p:spPr bwMode="auto">
            <a:xfrm rot="16200000">
              <a:off x="1716" y="1410"/>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sp>
          <p:nvSpPr>
            <p:cNvPr id="72709" name="Film"/>
            <p:cNvSpPr>
              <a:spLocks noEditPoints="1" noChangeArrowheads="1"/>
            </p:cNvSpPr>
            <p:nvPr/>
          </p:nvSpPr>
          <p:spPr bwMode="auto">
            <a:xfrm rot="16200000">
              <a:off x="3367" y="1411"/>
              <a:ext cx="946" cy="1651"/>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000000"/>
            </a:solidFill>
            <a:ln w="9525">
              <a:solidFill>
                <a:srgbClr val="4D4D4D"/>
              </a:solidFill>
              <a:miter lim="800000"/>
              <a:headEnd/>
              <a:tailEnd/>
            </a:ln>
          </p:spPr>
          <p:txBody>
            <a:bodyPr/>
            <a:lstStyle/>
            <a:p>
              <a:endParaRPr lang="en-US"/>
            </a:p>
          </p:txBody>
        </p:sp>
      </p:grpSp>
      <p:sp>
        <p:nvSpPr>
          <p:cNvPr id="72710" name="Rectangle 6"/>
          <p:cNvSpPr>
            <a:spLocks noGrp="1" noChangeArrowheads="1"/>
          </p:cNvSpPr>
          <p:nvPr>
            <p:ph type="ctrTitle"/>
          </p:nvPr>
        </p:nvSpPr>
        <p:spPr>
          <a:xfrm>
            <a:off x="0" y="993775"/>
            <a:ext cx="9144000" cy="1143000"/>
          </a:xfrm>
        </p:spPr>
        <p:txBody>
          <a:bodyPr/>
          <a:lstStyle/>
          <a:p>
            <a:r>
              <a:rPr lang="en-US" sz="4800"/>
              <a:t>Group Portraits</a:t>
            </a:r>
          </a:p>
        </p:txBody>
      </p:sp>
      <p:pic>
        <p:nvPicPr>
          <p:cNvPr id="72711" name="Picture 7" descr="09-4"/>
          <p:cNvPicPr>
            <a:picLocks noChangeAspect="1" noChangeArrowheads="1"/>
          </p:cNvPicPr>
          <p:nvPr/>
        </p:nvPicPr>
        <p:blipFill>
          <a:blip r:embed="rId2" cstate="print"/>
          <a:srcRect/>
          <a:stretch>
            <a:fillRect/>
          </a:stretch>
        </p:blipFill>
        <p:spPr bwMode="auto">
          <a:xfrm>
            <a:off x="1393825" y="2087563"/>
            <a:ext cx="6162675" cy="38703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sz="half" idx="1"/>
          </p:nvPr>
        </p:nvSpPr>
        <p:spPr>
          <a:xfrm>
            <a:off x="0" y="6430963"/>
            <a:ext cx="9144000" cy="504825"/>
          </a:xfrm>
        </p:spPr>
        <p:txBody>
          <a:bodyPr/>
          <a:lstStyle/>
          <a:p>
            <a:pPr marL="533400" indent="-533400" algn="ctr">
              <a:lnSpc>
                <a:spcPct val="90000"/>
              </a:lnSpc>
              <a:buFont typeface="Wingdings" pitchFamily="2" charset="2"/>
              <a:buNone/>
            </a:pPr>
            <a:r>
              <a:rPr lang="en-US" sz="2000" b="1">
                <a:solidFill>
                  <a:schemeClr val="tx1"/>
                </a:solidFill>
              </a:rPr>
              <a:t>General view of spinning room. Cornell Mill, Fall River, Mass. </a:t>
            </a:r>
          </a:p>
        </p:txBody>
      </p:sp>
      <p:pic>
        <p:nvPicPr>
          <p:cNvPr id="9219" name="Picture 3" descr="view"/>
          <p:cNvPicPr>
            <a:picLocks noChangeAspect="1" noChangeArrowheads="1"/>
          </p:cNvPicPr>
          <p:nvPr/>
        </p:nvPicPr>
        <p:blipFill>
          <a:blip r:embed="rId2" cstate="print"/>
          <a:srcRect/>
          <a:stretch>
            <a:fillRect/>
          </a:stretch>
        </p:blipFill>
        <p:spPr bwMode="auto">
          <a:xfrm>
            <a:off x="1038225" y="1025525"/>
            <a:ext cx="7161213" cy="5075238"/>
          </a:xfrm>
          <a:prstGeom prst="rect">
            <a:avLst/>
          </a:prstGeom>
          <a:noFill/>
        </p:spPr>
      </p:pic>
    </p:spTree>
  </p:cSld>
  <p:clrMapOvr>
    <a:masterClrMapping/>
  </p:clrMapOvr>
  <p:transition spd="slow">
    <p:split/>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0" y="6370638"/>
            <a:ext cx="9144000" cy="487362"/>
          </a:xfrm>
        </p:spPr>
        <p:txBody>
          <a:bodyPr/>
          <a:lstStyle/>
          <a:p>
            <a:pPr algn="ctr">
              <a:buFont typeface="Wingdings" pitchFamily="2" charset="2"/>
              <a:buNone/>
            </a:pPr>
            <a:r>
              <a:rPr lang="en-US" sz="2400" b="1">
                <a:solidFill>
                  <a:schemeClr val="tx1"/>
                </a:solidFill>
              </a:rPr>
              <a:t>Getting working papers in New York City. </a:t>
            </a:r>
          </a:p>
        </p:txBody>
      </p:sp>
      <p:pic>
        <p:nvPicPr>
          <p:cNvPr id="73731" name="Picture 3" descr="getting"/>
          <p:cNvPicPr>
            <a:picLocks noChangeAspect="1" noChangeArrowheads="1"/>
          </p:cNvPicPr>
          <p:nvPr/>
        </p:nvPicPr>
        <p:blipFill>
          <a:blip r:embed="rId2" cstate="print"/>
          <a:srcRect/>
          <a:stretch>
            <a:fillRect/>
          </a:stretch>
        </p:blipFill>
        <p:spPr bwMode="auto">
          <a:xfrm>
            <a:off x="852488" y="952500"/>
            <a:ext cx="7483475" cy="527050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flashlight"/>
          <p:cNvPicPr>
            <a:picLocks noChangeAspect="1" noChangeArrowheads="1"/>
          </p:cNvPicPr>
          <p:nvPr/>
        </p:nvPicPr>
        <p:blipFill>
          <a:blip r:embed="rId2" cstate="print"/>
          <a:srcRect b="21562"/>
          <a:stretch>
            <a:fillRect/>
          </a:stretch>
        </p:blipFill>
        <p:spPr bwMode="auto">
          <a:xfrm>
            <a:off x="4075113" y="933450"/>
            <a:ext cx="5010150" cy="2752725"/>
          </a:xfrm>
          <a:prstGeom prst="rect">
            <a:avLst/>
          </a:prstGeom>
          <a:noFill/>
        </p:spPr>
      </p:pic>
      <p:sp>
        <p:nvSpPr>
          <p:cNvPr id="74755" name="Rectangle 3"/>
          <p:cNvSpPr>
            <a:spLocks noChangeArrowheads="1"/>
          </p:cNvSpPr>
          <p:nvPr/>
        </p:nvSpPr>
        <p:spPr bwMode="auto">
          <a:xfrm>
            <a:off x="0" y="823913"/>
            <a:ext cx="4098925" cy="6034087"/>
          </a:xfrm>
          <a:prstGeom prst="rect">
            <a:avLst/>
          </a:prstGeom>
          <a:noFill/>
          <a:ln w="9525">
            <a:noFill/>
            <a:miter lim="800000"/>
            <a:headEnd/>
            <a:tailEnd/>
          </a:ln>
          <a:effectLst/>
        </p:spPr>
        <p:txBody>
          <a:bodyPr/>
          <a:lstStyle/>
          <a:p>
            <a:pPr marL="342900" indent="-342900" eaLnBrk="1" hangingPunct="1">
              <a:spcBef>
                <a:spcPct val="20000"/>
              </a:spcBef>
              <a:buFont typeface="Wingdings" pitchFamily="2" charset="2"/>
              <a:buChar char="v"/>
            </a:pPr>
            <a:r>
              <a:rPr lang="en-US" sz="2200">
                <a:solidFill>
                  <a:srgbClr val="000000"/>
                </a:solidFill>
                <a:latin typeface="Century Gothic" pitchFamily="34" charset="0"/>
              </a:rPr>
              <a:t>Children on the night shift going to work at 6 p.m. on a cold, dark December day. They do not come out again until 6 a.m. When they went home the next morning they were all drenched by a heavy, cold rain and had few or no wraps. </a:t>
            </a:r>
          </a:p>
        </p:txBody>
      </p:sp>
      <p:sp>
        <p:nvSpPr>
          <p:cNvPr id="74756" name="Rectangle 4"/>
          <p:cNvSpPr>
            <a:spLocks noGrp="1" noChangeArrowheads="1"/>
          </p:cNvSpPr>
          <p:nvPr>
            <p:ph type="body" sz="half" idx="1"/>
          </p:nvPr>
        </p:nvSpPr>
        <p:spPr>
          <a:xfrm>
            <a:off x="0" y="4184650"/>
            <a:ext cx="9144000" cy="2857500"/>
          </a:xfrm>
        </p:spPr>
        <p:txBody>
          <a:bodyPr/>
          <a:lstStyle/>
          <a:p>
            <a:r>
              <a:rPr lang="en-US" sz="2200" b="1"/>
              <a:t>Two of the smaller girls with three other sisters work on the night shift and support a big, lazy father who complains he is not well enough to work. He loafs around the country store. The oldest three of these sisters have been in the mill for 7 years, and the two youngest, two years. The latter earns 84 cents a night. Whitnel, N.C. </a:t>
            </a:r>
          </a:p>
          <a:p>
            <a:pPr>
              <a:buFont typeface="Wingdings" pitchFamily="2" charset="2"/>
              <a:buNone/>
            </a:pPr>
            <a:endParaRPr lang="en-US" sz="2200" b="1"/>
          </a:p>
        </p:txBody>
      </p:sp>
    </p:spTree>
  </p:cSld>
  <p:clrMapOvr>
    <a:masterClrMapping/>
  </p:clrMapOvr>
  <p:transition spd="slow">
    <p:split/>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0" y="6405563"/>
            <a:ext cx="9144000" cy="474662"/>
          </a:xfrm>
        </p:spPr>
        <p:txBody>
          <a:bodyPr/>
          <a:lstStyle/>
          <a:p>
            <a:pPr algn="ctr">
              <a:buFont typeface="Wingdings" pitchFamily="2" charset="2"/>
              <a:buNone/>
            </a:pPr>
            <a:r>
              <a:rPr lang="en-US" sz="2000" b="1">
                <a:solidFill>
                  <a:schemeClr val="tx1"/>
                </a:solidFill>
              </a:rPr>
              <a:t>Some of the workers in the Farrand Packing Co. Baltimore, Md. </a:t>
            </a:r>
          </a:p>
        </p:txBody>
      </p:sp>
      <p:pic>
        <p:nvPicPr>
          <p:cNvPr id="75779" name="Picture 3" descr="farrand"/>
          <p:cNvPicPr>
            <a:picLocks noChangeAspect="1" noChangeArrowheads="1"/>
          </p:cNvPicPr>
          <p:nvPr/>
        </p:nvPicPr>
        <p:blipFill>
          <a:blip r:embed="rId2" cstate="print"/>
          <a:srcRect/>
          <a:stretch>
            <a:fillRect/>
          </a:stretch>
        </p:blipFill>
        <p:spPr bwMode="auto">
          <a:xfrm>
            <a:off x="777875" y="946150"/>
            <a:ext cx="7705725" cy="527367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0" y="6326188"/>
            <a:ext cx="9144000" cy="531812"/>
          </a:xfrm>
        </p:spPr>
        <p:txBody>
          <a:bodyPr/>
          <a:lstStyle/>
          <a:p>
            <a:pPr algn="ctr">
              <a:buFont typeface="Wingdings" pitchFamily="2" charset="2"/>
              <a:buNone/>
            </a:pPr>
            <a:r>
              <a:rPr lang="en-US" sz="1600" b="1">
                <a:solidFill>
                  <a:schemeClr val="tx1"/>
                </a:solidFill>
              </a:rPr>
              <a:t>At 5 p.m., boys going home from Monougal Glass Works. </a:t>
            </a:r>
            <a:br>
              <a:rPr lang="en-US" sz="1600" b="1">
                <a:solidFill>
                  <a:schemeClr val="tx1"/>
                </a:solidFill>
              </a:rPr>
            </a:br>
            <a:r>
              <a:rPr lang="en-US" sz="1600" b="1">
                <a:solidFill>
                  <a:schemeClr val="tx1"/>
                </a:solidFill>
              </a:rPr>
              <a:t>One boy remarked, "De place is lousey wid kids." Fairmont, W. Va. </a:t>
            </a:r>
          </a:p>
        </p:txBody>
      </p:sp>
      <p:pic>
        <p:nvPicPr>
          <p:cNvPr id="76803" name="Picture 3" descr="going"/>
          <p:cNvPicPr>
            <a:picLocks noChangeAspect="1" noChangeArrowheads="1"/>
          </p:cNvPicPr>
          <p:nvPr/>
        </p:nvPicPr>
        <p:blipFill>
          <a:blip r:embed="rId2" cstate="print"/>
          <a:srcRect/>
          <a:stretch>
            <a:fillRect/>
          </a:stretch>
        </p:blipFill>
        <p:spPr bwMode="auto">
          <a:xfrm>
            <a:off x="706438" y="795338"/>
            <a:ext cx="7753350" cy="5495925"/>
          </a:xfrm>
          <a:prstGeom prst="rect">
            <a:avLst/>
          </a:prstGeom>
          <a:noFill/>
        </p:spPr>
      </p:pic>
    </p:spTree>
  </p:cSld>
  <p:clrMapOvr>
    <a:masterClrMapping/>
  </p:clrMapOvr>
  <p:transition spd="slow">
    <p:split/>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xfrm>
            <a:off x="0" y="6407150"/>
            <a:ext cx="9144000" cy="450850"/>
          </a:xfrm>
        </p:spPr>
        <p:txBody>
          <a:bodyPr/>
          <a:lstStyle/>
          <a:p>
            <a:pPr algn="ctr">
              <a:buFont typeface="Wingdings" pitchFamily="2" charset="2"/>
              <a:buNone/>
            </a:pPr>
            <a:r>
              <a:rPr lang="en-US" sz="2000" b="1">
                <a:solidFill>
                  <a:schemeClr val="tx1"/>
                </a:solidFill>
              </a:rPr>
              <a:t>A few of the young workers in the Beaumont Mill. Spartenburg, S.C. </a:t>
            </a:r>
          </a:p>
        </p:txBody>
      </p:sp>
      <p:pic>
        <p:nvPicPr>
          <p:cNvPr id="77827" name="Picture 3" descr="beaumont"/>
          <p:cNvPicPr>
            <a:picLocks noChangeAspect="1" noChangeArrowheads="1"/>
          </p:cNvPicPr>
          <p:nvPr/>
        </p:nvPicPr>
        <p:blipFill>
          <a:blip r:embed="rId2" cstate="print"/>
          <a:srcRect/>
          <a:stretch>
            <a:fillRect/>
          </a:stretch>
        </p:blipFill>
        <p:spPr bwMode="auto">
          <a:xfrm>
            <a:off x="1135063" y="862013"/>
            <a:ext cx="6943725" cy="53657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sz="half" idx="1"/>
          </p:nvPr>
        </p:nvSpPr>
        <p:spPr>
          <a:xfrm>
            <a:off x="246063" y="1089025"/>
            <a:ext cx="4598987" cy="4114800"/>
          </a:xfrm>
        </p:spPr>
        <p:txBody>
          <a:bodyPr/>
          <a:lstStyle/>
          <a:p>
            <a:r>
              <a:rPr lang="en-US" sz="2000" b="1"/>
              <a:t>Fish cutters at a Canning Co in Maine. Ages range from 7 to 12. They live near the factory. The 7 year old boy in front, Byron Hamilton, has a badly cut finger but helps his brother regularly. Behind him is his brother George, age 11, who cut his finger half off while working. Ralph, on the left, displays his knife and also a badly cut finger. They and many youngsters said they were always cutting themselves. </a:t>
            </a:r>
          </a:p>
        </p:txBody>
      </p:sp>
      <p:sp>
        <p:nvSpPr>
          <p:cNvPr id="78851" name="Rectangle 3"/>
          <p:cNvSpPr>
            <a:spLocks noGrp="1" noChangeArrowheads="1"/>
          </p:cNvSpPr>
          <p:nvPr>
            <p:ph type="body" sz="half" idx="2"/>
          </p:nvPr>
        </p:nvSpPr>
        <p:spPr>
          <a:xfrm>
            <a:off x="214313" y="5170488"/>
            <a:ext cx="8255000" cy="1589087"/>
          </a:xfrm>
        </p:spPr>
        <p:txBody>
          <a:bodyPr/>
          <a:lstStyle/>
          <a:p>
            <a:r>
              <a:rPr lang="en-US" sz="2000" b="1"/>
              <a:t>George earns a $1 some days usually 75 cents. Some of the others say they earn a $1 when they work all day. At times they start at 7 a.m. and work all day until midnight. </a:t>
            </a:r>
          </a:p>
          <a:p>
            <a:endParaRPr lang="en-US" sz="1000" b="1"/>
          </a:p>
        </p:txBody>
      </p:sp>
      <p:pic>
        <p:nvPicPr>
          <p:cNvPr id="78852" name="Picture 4" descr="finger"/>
          <p:cNvPicPr>
            <a:picLocks noChangeAspect="1" noChangeArrowheads="1"/>
          </p:cNvPicPr>
          <p:nvPr/>
        </p:nvPicPr>
        <p:blipFill>
          <a:blip r:embed="rId2" cstate="print"/>
          <a:srcRect l="21002" r="16579"/>
          <a:stretch>
            <a:fillRect/>
          </a:stretch>
        </p:blipFill>
        <p:spPr bwMode="auto">
          <a:xfrm>
            <a:off x="4968875" y="781050"/>
            <a:ext cx="3946525" cy="43751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Bibliography</a:t>
            </a:r>
          </a:p>
        </p:txBody>
      </p:sp>
      <p:sp>
        <p:nvSpPr>
          <p:cNvPr id="79875" name="Rectangle 3"/>
          <p:cNvSpPr>
            <a:spLocks noGrp="1" noChangeArrowheads="1"/>
          </p:cNvSpPr>
          <p:nvPr>
            <p:ph type="body" idx="1"/>
          </p:nvPr>
        </p:nvSpPr>
        <p:spPr/>
        <p:txBody>
          <a:bodyPr/>
          <a:lstStyle/>
          <a:p>
            <a:pPr>
              <a:buFont typeface="Wingdings" pitchFamily="2" charset="2"/>
              <a:buNone/>
            </a:pPr>
            <a:r>
              <a:rPr lang="en-US" sz="2000" b="1"/>
              <a:t>Adapted from:</a:t>
            </a:r>
          </a:p>
          <a:p>
            <a:r>
              <a:rPr lang="en-US" sz="2000" b="1"/>
              <a:t>The History Place </a:t>
            </a:r>
            <a:r>
              <a:rPr lang="en-US" sz="2000" b="1">
                <a:hlinkClick r:id="rId2"/>
              </a:rPr>
              <a:t>http://www.historyplace.com/unitedstates/childlabor/index.html</a:t>
            </a:r>
            <a:r>
              <a:rPr lang="en-US" sz="2000" b="1"/>
              <a:t> </a:t>
            </a:r>
          </a:p>
        </p:txBody>
      </p:sp>
      <p:pic>
        <p:nvPicPr>
          <p:cNvPr id="79876" name="Picture 4" descr="farrand"/>
          <p:cNvPicPr>
            <a:picLocks noChangeAspect="1" noChangeArrowheads="1"/>
          </p:cNvPicPr>
          <p:nvPr/>
        </p:nvPicPr>
        <p:blipFill>
          <a:blip r:embed="rId3" cstate="print"/>
          <a:srcRect/>
          <a:stretch>
            <a:fillRect/>
          </a:stretch>
        </p:blipFill>
        <p:spPr bwMode="auto">
          <a:xfrm>
            <a:off x="2525713" y="2482850"/>
            <a:ext cx="5218112" cy="3570288"/>
          </a:xfrm>
          <a:prstGeom prst="rect">
            <a:avLst/>
          </a:prstGeom>
          <a:noFill/>
        </p:spPr>
      </p:pic>
    </p:spTree>
  </p:cSld>
  <p:clrMapOvr>
    <a:masterClrMapping/>
  </p:clrMapOvr>
  <p:transition spd="slow">
    <p:spli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0" y="6359525"/>
            <a:ext cx="9144000" cy="765175"/>
          </a:xfrm>
        </p:spPr>
        <p:txBody>
          <a:bodyPr/>
          <a:lstStyle/>
          <a:p>
            <a:pPr algn="ctr">
              <a:lnSpc>
                <a:spcPct val="90000"/>
              </a:lnSpc>
              <a:buFont typeface="Wingdings" pitchFamily="2" charset="2"/>
              <a:buNone/>
            </a:pPr>
            <a:r>
              <a:rPr lang="en-US" sz="1600" b="1">
                <a:solidFill>
                  <a:schemeClr val="tx1"/>
                </a:solidFill>
              </a:rPr>
              <a:t>A moments glimpse of the outer world. Said she was 11 years old. </a:t>
            </a:r>
            <a:br>
              <a:rPr lang="en-US" sz="1600" b="1">
                <a:solidFill>
                  <a:schemeClr val="tx1"/>
                </a:solidFill>
              </a:rPr>
            </a:br>
            <a:r>
              <a:rPr lang="en-US" sz="1600" b="1">
                <a:solidFill>
                  <a:schemeClr val="tx1"/>
                </a:solidFill>
              </a:rPr>
              <a:t>Been working over a year. Rhodes Mfg. Co. Lincolnton, North Carolina. </a:t>
            </a:r>
          </a:p>
        </p:txBody>
      </p:sp>
      <p:pic>
        <p:nvPicPr>
          <p:cNvPr id="10243" name="Picture 3" descr="glimpse"/>
          <p:cNvPicPr>
            <a:picLocks noChangeAspect="1" noChangeArrowheads="1"/>
          </p:cNvPicPr>
          <p:nvPr/>
        </p:nvPicPr>
        <p:blipFill>
          <a:blip r:embed="rId2" cstate="print"/>
          <a:srcRect/>
          <a:stretch>
            <a:fillRect/>
          </a:stretch>
        </p:blipFill>
        <p:spPr bwMode="auto">
          <a:xfrm>
            <a:off x="1206500" y="933450"/>
            <a:ext cx="6708775" cy="5226050"/>
          </a:xfrm>
          <a:prstGeom prst="rect">
            <a:avLst/>
          </a:prstGeom>
          <a:noFill/>
        </p:spPr>
      </p:pic>
    </p:spTree>
  </p:cSld>
  <p:clrMapOvr>
    <a:masterClrMapping/>
  </p:clrMapOvr>
  <p:transition spd="slow">
    <p:spli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2"/>
          </p:nvPr>
        </p:nvSpPr>
        <p:spPr>
          <a:xfrm>
            <a:off x="-33338" y="6346825"/>
            <a:ext cx="9144001" cy="495300"/>
          </a:xfrm>
        </p:spPr>
        <p:txBody>
          <a:bodyPr/>
          <a:lstStyle/>
          <a:p>
            <a:pPr algn="ctr">
              <a:buFont typeface="Wingdings" pitchFamily="2" charset="2"/>
              <a:buNone/>
            </a:pPr>
            <a:r>
              <a:rPr lang="en-US" sz="1600" b="1">
                <a:solidFill>
                  <a:schemeClr val="tx1"/>
                </a:solidFill>
              </a:rPr>
              <a:t>Small boys and girls climbed up onto the spinning frame to mend broken</a:t>
            </a:r>
            <a:br>
              <a:rPr lang="en-US" sz="1600" b="1">
                <a:solidFill>
                  <a:schemeClr val="tx1"/>
                </a:solidFill>
              </a:rPr>
            </a:br>
            <a:r>
              <a:rPr lang="en-US" sz="1600" b="1">
                <a:solidFill>
                  <a:schemeClr val="tx1"/>
                </a:solidFill>
              </a:rPr>
              <a:t>threads and to put back the empty bobbins. Bibb Mill No. 1. Macon, Georgia. </a:t>
            </a:r>
          </a:p>
        </p:txBody>
      </p:sp>
      <p:pic>
        <p:nvPicPr>
          <p:cNvPr id="11267" name="Picture 3" descr="empty"/>
          <p:cNvPicPr>
            <a:picLocks noChangeAspect="1" noChangeArrowheads="1"/>
          </p:cNvPicPr>
          <p:nvPr/>
        </p:nvPicPr>
        <p:blipFill>
          <a:blip r:embed="rId2" cstate="print"/>
          <a:srcRect/>
          <a:stretch>
            <a:fillRect/>
          </a:stretch>
        </p:blipFill>
        <p:spPr bwMode="auto">
          <a:xfrm>
            <a:off x="1066800" y="1008063"/>
            <a:ext cx="7248525" cy="5195887"/>
          </a:xfrm>
          <a:prstGeom prst="rect">
            <a:avLst/>
          </a:prstGeom>
          <a:noFill/>
        </p:spPr>
      </p:pic>
    </p:spTree>
  </p:cSld>
  <p:clrMapOvr>
    <a:masterClrMapping/>
  </p:clrMapOvr>
  <p:transition spd="slow">
    <p:split/>
  </p:transition>
  <p:timing>
    <p:tnLst>
      <p:par>
        <p:cTn id="1" dur="indefinite" restart="never" nodeType="tmRoot"/>
      </p:par>
    </p:tnLst>
  </p:timing>
</p:sld>
</file>

<file path=ppt/theme/theme1.xml><?xml version="1.0" encoding="utf-8"?>
<a:theme xmlns:a="http://schemas.openxmlformats.org/drawingml/2006/main" name="1_Seashell visions design template">
  <a:themeElements>
    <a:clrScheme name="1_Seashell visions design template 9">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1_Seashell visions design template">
      <a:majorFont>
        <a:latin typeface="Century Gothic"/>
        <a:ea typeface=""/>
        <a:cs typeface="Arial"/>
      </a:majorFont>
      <a:minorFont>
        <a:latin typeface="Century Gothic"/>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Times New Roman" pitchFamily="18"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Times New Roman" pitchFamily="18" charset="0"/>
            <a:cs typeface="Arial" charset="0"/>
          </a:defRPr>
        </a:defPPr>
      </a:lstStyle>
    </a:lnDef>
  </a:objectDefaults>
  <a:extraClrSchemeLst>
    <a:extraClrScheme>
      <a:clrScheme name="1_Seashell vision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eashell vision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eashell vision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eashell vision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eashell vision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eashell vision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eashell vision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eashell vision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eashell visions design template 9">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eashell visions design template 10">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eashell visions design template 1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Seashell visions design template 12">
        <a:dk1>
          <a:srgbClr val="336699"/>
        </a:dk1>
        <a:lt1>
          <a:srgbClr val="EAEAEA"/>
        </a:lt1>
        <a:dk2>
          <a:srgbClr val="000000"/>
        </a:dk2>
        <a:lt2>
          <a:srgbClr val="E3EBF1"/>
        </a:lt2>
        <a:accent1>
          <a:srgbClr val="003399"/>
        </a:accent1>
        <a:accent2>
          <a:srgbClr val="468A4B"/>
        </a:accent2>
        <a:accent3>
          <a:srgbClr val="AAAAAA"/>
        </a:accent3>
        <a:accent4>
          <a:srgbClr val="C8C8C8"/>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Seating Charts</Template>
  <TotalTime>149</TotalTime>
  <Words>1882</Words>
  <Application>Microsoft Office PowerPoint</Application>
  <PresentationFormat>On-screen Show (4:3)</PresentationFormat>
  <Paragraphs>81</Paragraphs>
  <Slides>76</Slides>
  <Notes>0</Notes>
  <HiddenSlides>0</HiddenSlides>
  <MMClips>1</MMClips>
  <ScaleCrop>false</ScaleCrop>
  <HeadingPairs>
    <vt:vector size="4" baseType="variant">
      <vt:variant>
        <vt:lpstr>Theme</vt:lpstr>
      </vt:variant>
      <vt:variant>
        <vt:i4>1</vt:i4>
      </vt:variant>
      <vt:variant>
        <vt:lpstr>Slide Titles</vt:lpstr>
      </vt:variant>
      <vt:variant>
        <vt:i4>76</vt:i4>
      </vt:variant>
    </vt:vector>
  </HeadingPairs>
  <TitlesOfParts>
    <vt:vector size="77" baseType="lpstr">
      <vt:lpstr>1_Seashell visions design template</vt:lpstr>
      <vt:lpstr>Child Labor</vt:lpstr>
      <vt:lpstr>Faces of Lost Youth</vt:lpstr>
      <vt:lpstr>Slide 3</vt:lpstr>
      <vt:lpstr>Slide 4</vt:lpstr>
      <vt:lpstr>Slide 5</vt:lpstr>
      <vt:lpstr>The Mill</vt:lpstr>
      <vt:lpstr>Slide 7</vt:lpstr>
      <vt:lpstr>Slide 8</vt:lpstr>
      <vt:lpstr>Slide 9</vt:lpstr>
      <vt:lpstr>Slide 10</vt:lpstr>
      <vt:lpstr>Slide 11</vt:lpstr>
      <vt:lpstr>Slide 12</vt:lpstr>
      <vt:lpstr>Newsies</vt:lpstr>
      <vt:lpstr>Slide 14</vt:lpstr>
      <vt:lpstr>Slide 15</vt:lpstr>
      <vt:lpstr>Slide 16</vt:lpstr>
      <vt:lpstr>Slide 17</vt:lpstr>
      <vt:lpstr>Slide 18</vt:lpstr>
      <vt:lpstr>Slide 19</vt:lpstr>
      <vt:lpstr>Miners</vt:lpstr>
      <vt:lpstr>Slide 21</vt:lpstr>
      <vt:lpstr>Slide 22</vt:lpstr>
      <vt:lpstr>Slide 23</vt:lpstr>
      <vt:lpstr>Slide 24</vt:lpstr>
      <vt:lpstr>Slide 25</vt:lpstr>
      <vt:lpstr>Slide 26</vt:lpstr>
      <vt:lpstr>The Factory</vt:lpstr>
      <vt:lpstr>Slide 28</vt:lpstr>
      <vt:lpstr>Slide 29</vt:lpstr>
      <vt:lpstr>Slide 30</vt:lpstr>
      <vt:lpstr>Slide 31</vt:lpstr>
      <vt:lpstr>Slide 32</vt:lpstr>
      <vt:lpstr>Slide 33</vt:lpstr>
      <vt:lpstr>Slide 34</vt:lpstr>
      <vt:lpstr>Slide 35</vt:lpstr>
      <vt:lpstr>Slide 36</vt:lpstr>
      <vt:lpstr>Seafood Workers</vt:lpstr>
      <vt:lpstr>Slide 38</vt:lpstr>
      <vt:lpstr>Slide 39</vt:lpstr>
      <vt:lpstr>Slide 40</vt:lpstr>
      <vt:lpstr>Slide 41</vt:lpstr>
      <vt:lpstr>Slide 42</vt:lpstr>
      <vt:lpstr>Slide 43</vt:lpstr>
      <vt:lpstr>Fruit Pickers</vt:lpstr>
      <vt:lpstr>Slide 45</vt:lpstr>
      <vt:lpstr>Slide 46</vt:lpstr>
      <vt:lpstr>Slide 47</vt:lpstr>
      <vt:lpstr>Little Salesmen</vt:lpstr>
      <vt:lpstr>Slide 49</vt:lpstr>
      <vt:lpstr>Slide 50</vt:lpstr>
      <vt:lpstr>A Variety of Jobs</vt:lpstr>
      <vt:lpstr>Slide 52</vt:lpstr>
      <vt:lpstr>Slide 53</vt:lpstr>
      <vt:lpstr>Slide 54</vt:lpstr>
      <vt:lpstr>Slide 55</vt:lpstr>
      <vt:lpstr>Slide 56</vt:lpstr>
      <vt:lpstr>Slide 57</vt:lpstr>
      <vt:lpstr>Struggling Families</vt:lpstr>
      <vt:lpstr>Slide 59</vt:lpstr>
      <vt:lpstr>Slide 60</vt:lpstr>
      <vt:lpstr>Slide 61</vt:lpstr>
      <vt:lpstr>Pastimes and Vices</vt:lpstr>
      <vt:lpstr>Slide 63</vt:lpstr>
      <vt:lpstr>Slide 64</vt:lpstr>
      <vt:lpstr>Slide 65</vt:lpstr>
      <vt:lpstr>Slide 66</vt:lpstr>
      <vt:lpstr>Slide 67</vt:lpstr>
      <vt:lpstr>Slide 68</vt:lpstr>
      <vt:lpstr>Group Portraits</vt:lpstr>
      <vt:lpstr>Slide 70</vt:lpstr>
      <vt:lpstr>Slide 71</vt:lpstr>
      <vt:lpstr>Slide 72</vt:lpstr>
      <vt:lpstr>Slide 73</vt:lpstr>
      <vt:lpstr>Slide 74</vt:lpstr>
      <vt:lpstr>Slide 75</vt:lpstr>
      <vt:lpstr>Bibliography</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Labor</dc:title>
  <dc:creator>Edrene McKay</dc:creator>
  <cp:lastModifiedBy>jrosenfels</cp:lastModifiedBy>
  <cp:revision>12</cp:revision>
  <dcterms:created xsi:type="dcterms:W3CDTF">2007-01-04T09:15:58Z</dcterms:created>
  <dcterms:modified xsi:type="dcterms:W3CDTF">2011-01-06T16:23:15Z</dcterms:modified>
</cp:coreProperties>
</file>